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0" r:id="rId2"/>
  </p:sldMasterIdLst>
  <p:notesMasterIdLst>
    <p:notesMasterId r:id="rId40"/>
  </p:notesMasterIdLst>
  <p:handoutMasterIdLst>
    <p:handoutMasterId r:id="rId41"/>
  </p:handoutMasterIdLst>
  <p:sldIdLst>
    <p:sldId id="294" r:id="rId3"/>
    <p:sldId id="295"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6" r:id="rId36"/>
    <p:sldId id="291" r:id="rId37"/>
    <p:sldId id="292" r:id="rId38"/>
    <p:sldId id="293"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39A"/>
    <a:srgbClr val="F1BE48"/>
    <a:srgbClr val="6E6259"/>
    <a:srgbClr val="010000"/>
    <a:srgbClr val="C8102E"/>
    <a:srgbClr val="7A6E67"/>
    <a:srgbClr val="F2BF49"/>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84" autoAdjust="0"/>
    <p:restoredTop sz="88319" autoAdjust="0"/>
  </p:normalViewPr>
  <p:slideViewPr>
    <p:cSldViewPr>
      <p:cViewPr varScale="1">
        <p:scale>
          <a:sx n="116" d="100"/>
          <a:sy n="116" d="100"/>
        </p:scale>
        <p:origin x="163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4/22/2020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4/22/2020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1193000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358479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966777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866707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212636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523507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95228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15180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710929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400577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544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71DD78-7515-407F-9BD3-649524BE3587}"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286750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3"/>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4"/>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extLst>
      <p:ext uri="{BB962C8B-B14F-4D97-AF65-F5344CB8AC3E}">
        <p14:creationId xmlns:p14="http://schemas.microsoft.com/office/powerpoint/2010/main" val="3888990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3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0.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3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8313" y="4267200"/>
            <a:ext cx="8458200" cy="1752600"/>
          </a:xfrm>
        </p:spPr>
        <p:txBody>
          <a:bodyPr>
            <a:normAutofit/>
          </a:bodyPr>
          <a:lstStyle/>
          <a:p>
            <a:pPr algn="ctr"/>
            <a:r>
              <a:rPr lang="en-US" dirty="0">
                <a:solidFill>
                  <a:schemeClr val="tx1"/>
                </a:solidFill>
              </a:rPr>
              <a:t>Dr. </a:t>
            </a:r>
            <a:r>
              <a:rPr lang="en-US" dirty="0" err="1">
                <a:solidFill>
                  <a:schemeClr val="tx1"/>
                </a:solidFill>
              </a:rPr>
              <a:t>Zhaoyu</a:t>
            </a:r>
            <a:r>
              <a:rPr lang="en-US" dirty="0">
                <a:solidFill>
                  <a:schemeClr val="tx1"/>
                </a:solidFill>
              </a:rPr>
              <a:t>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p:cNvSpPr>
            <a:spLocks noGrp="1"/>
          </p:cNvSpPr>
          <p:nvPr>
            <p:ph type="body" sz="quarter" idx="10"/>
          </p:nvPr>
        </p:nvSpPr>
        <p:spPr/>
        <p:txBody>
          <a:bodyPr/>
          <a:lstStyle/>
          <a:p>
            <a:r>
              <a:rPr lang="en-US" dirty="0" err="1"/>
              <a:t>ECpE</a:t>
            </a:r>
            <a:r>
              <a:rPr lang="en-US" dirty="0"/>
              <a:t> Department</a:t>
            </a:r>
          </a:p>
        </p:txBody>
      </p:sp>
      <p:sp>
        <p:nvSpPr>
          <p:cNvPr id="6" name="Title 1"/>
          <p:cNvSpPr>
            <a:spLocks noGrp="1"/>
          </p:cNvSpPr>
          <p:nvPr>
            <p:ph type="ctrTitle"/>
          </p:nvPr>
        </p:nvSpPr>
        <p:spPr>
          <a:xfrm>
            <a:off x="1066800" y="1981200"/>
            <a:ext cx="7195344" cy="2139462"/>
          </a:xfrm>
        </p:spPr>
        <p:txBody>
          <a:bodyPr>
            <a:normAutofit/>
          </a:bodyPr>
          <a:lstStyle/>
          <a:p>
            <a:pPr algn="ctr"/>
            <a:r>
              <a:rPr lang="en-US" sz="3900" dirty="0"/>
              <a:t>EE653 Power </a:t>
            </a:r>
            <a:r>
              <a:rPr lang="en-US" sz="3900" dirty="0" smtClean="0"/>
              <a:t>distribution system </a:t>
            </a:r>
            <a:r>
              <a:rPr lang="en-US" sz="3900" dirty="0"/>
              <a:t>modeling, optimization and simulation </a:t>
            </a:r>
            <a:endParaRPr lang="en-US" sz="3400" dirty="0"/>
          </a:p>
        </p:txBody>
      </p:sp>
    </p:spTree>
    <p:extLst>
      <p:ext uri="{BB962C8B-B14F-4D97-AF65-F5344CB8AC3E}">
        <p14:creationId xmlns:p14="http://schemas.microsoft.com/office/powerpoint/2010/main" val="3494267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a:extLst>
              <a:ext uri="{FF2B5EF4-FFF2-40B4-BE49-F238E27FC236}">
                <a16:creationId xmlns:a16="http://schemas.microsoft.com/office/drawing/2014/main" id="{F9416F80-1128-42DA-8A3A-1322A8CC560B}"/>
              </a:ext>
            </a:extLst>
          </p:cNvPr>
          <p:cNvPicPr>
            <a:picLocks noChangeAspect="1"/>
          </p:cNvPicPr>
          <p:nvPr/>
        </p:nvPicPr>
        <p:blipFill>
          <a:blip r:embed="rId2"/>
          <a:stretch>
            <a:fillRect/>
          </a:stretch>
        </p:blipFill>
        <p:spPr>
          <a:xfrm>
            <a:off x="40619" y="3226239"/>
            <a:ext cx="2923624" cy="2853886"/>
          </a:xfrm>
          <a:prstGeom prst="rect">
            <a:avLst/>
          </a:prstGeom>
        </p:spPr>
      </p:pic>
      <p:sp>
        <p:nvSpPr>
          <p:cNvPr id="2" name="Title 1"/>
          <p:cNvSpPr>
            <a:spLocks noGrp="1"/>
          </p:cNvSpPr>
          <p:nvPr>
            <p:ph type="title"/>
          </p:nvPr>
        </p:nvSpPr>
        <p:spPr/>
        <p:txBody>
          <a:bodyPr/>
          <a:lstStyle/>
          <a:p>
            <a:r>
              <a:rPr lang="en-US" sz="3200" dirty="0"/>
              <a:t> O</a:t>
            </a:r>
            <a:r>
              <a:rPr lang="en-US" altLang="zh-CN" sz="3200" dirty="0"/>
              <a:t>verhead Lines</a:t>
            </a:r>
            <a:r>
              <a:rPr lang="en-US" sz="3200" dirty="0"/>
              <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TextBox 10">
                <a:extLst>
                  <a:ext uri="{FF2B5EF4-FFF2-40B4-BE49-F238E27FC236}">
                    <a16:creationId xmlns:a16="http://schemas.microsoft.com/office/drawing/2014/main" id="{1652B6CB-6083-4A64-913E-7CA481A9839A}"/>
                  </a:ext>
                </a:extLst>
              </p:cNvPr>
              <p:cNvSpPr txBox="1"/>
              <p:nvPr/>
            </p:nvSpPr>
            <p:spPr>
              <a:xfrm>
                <a:off x="898114" y="1281411"/>
                <a:ext cx="7300717" cy="636585"/>
              </a:xfrm>
              <a:prstGeom prst="rect">
                <a:avLst/>
              </a:prstGeom>
              <a:noFill/>
            </p:spPr>
            <p:txBody>
              <a:bodyPr wrap="none" lIns="0" tIns="0" rIns="0" bIns="0" rtlCol="0">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m:rPr>
                            <m:sty m:val="p"/>
                          </m:rPr>
                          <a:rPr lang="en-US" altLang="zh-CN" i="1">
                            <a:latin typeface="Cambria Math" panose="02040503050406030204" pitchFamily="18" charset="0"/>
                            <a:ea typeface="Cambria Math" panose="02040503050406030204" pitchFamily="18" charset="0"/>
                          </a:rPr>
                          <m:t>ii</m:t>
                        </m:r>
                        <m:r>
                          <a:rPr lang="en-US" i="1" baseline="30000">
                            <a:latin typeface="Cambria Math" panose="02040503050406030204" pitchFamily="18" charset="0"/>
                          </a:rPr>
                          <m:t>′</m:t>
                        </m:r>
                      </m:sub>
                    </m:sSub>
                  </m:oMath>
                </a14:m>
                <a:r>
                  <a:rPr lang="en-US" dirty="0"/>
                  <a:t>=</a:t>
                </a:r>
                <a14:m>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𝜋𝜀</m:t>
                        </m:r>
                      </m:den>
                    </m:f>
                    <m:r>
                      <a:rPr lang="en-US" b="0" i="1" smtClean="0">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r>
                      <a:rPr lang="en-US" b="0" i="1" smtClean="0">
                        <a:latin typeface="Cambria Math" panose="02040503050406030204" pitchFamily="18" charset="0"/>
                      </a:rPr>
                      <m:t>∗</m:t>
                    </m:r>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ln</m:t>
                        </m:r>
                      </m:fName>
                      <m:e>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𝑖𝑖</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𝑖</m:t>
                                </m:r>
                              </m:sub>
                            </m:sSub>
                          </m:den>
                        </m:f>
                      </m:e>
                    </m:func>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𝑖</m:t>
                        </m:r>
                      </m:sub>
                      <m:sup>
                        <m:r>
                          <a:rPr lang="en-US" i="1">
                            <a:latin typeface="Cambria Math" panose="02040503050406030204" pitchFamily="18" charset="0"/>
                          </a:rPr>
                          <m:t>′</m:t>
                        </m:r>
                      </m:sup>
                    </m:sSubSup>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𝑅</m:t>
                                </m:r>
                                <m:r>
                                  <a:rPr lang="en-US" i="1">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𝑖</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𝑖</m:t>
                                </m:r>
                              </m:sub>
                            </m:sSub>
                          </m:den>
                        </m:f>
                      </m:e>
                    </m:fun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𝑗</m:t>
                        </m:r>
                      </m:sub>
                    </m:sSub>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𝑗</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𝑖𝑗</m:t>
                                </m:r>
                              </m:sub>
                            </m:sSub>
                          </m:den>
                        </m:f>
                      </m:e>
                    </m:func>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b="0" i="1" smtClean="0">
                            <a:latin typeface="Cambria Math" panose="02040503050406030204" pitchFamily="18" charset="0"/>
                          </a:rPr>
                          <m:t>𝑗</m:t>
                        </m:r>
                      </m:sub>
                      <m:sup>
                        <m:r>
                          <a:rPr lang="en-US" i="1">
                            <a:latin typeface="Cambria Math" panose="02040503050406030204" pitchFamily="18" charset="0"/>
                          </a:rPr>
                          <m:t>′</m:t>
                        </m:r>
                      </m:sup>
                    </m:sSubSup>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𝑗</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𝑖𝑗</m:t>
                                </m:r>
                              </m:sub>
                            </m:sSub>
                          </m:den>
                        </m:f>
                      </m:e>
                    </m:func>
                    <m:r>
                      <a:rPr lang="en-US"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6" name="TextBox 10">
                <a:extLst>
                  <a:ext uri="{FF2B5EF4-FFF2-40B4-BE49-F238E27FC236}">
                    <a16:creationId xmlns:a16="http://schemas.microsoft.com/office/drawing/2014/main" id="{1652B6CB-6083-4A64-913E-7CA481A9839A}"/>
                  </a:ext>
                </a:extLst>
              </p:cNvPr>
              <p:cNvSpPr txBox="1">
                <a:spLocks noRot="1" noChangeAspect="1" noMove="1" noResize="1" noEditPoints="1" noAdjustHandles="1" noChangeArrowheads="1" noChangeShapeType="1" noTextEdit="1"/>
              </p:cNvSpPr>
              <p:nvPr/>
            </p:nvSpPr>
            <p:spPr>
              <a:xfrm>
                <a:off x="898114" y="1281411"/>
                <a:ext cx="7300717" cy="636585"/>
              </a:xfrm>
              <a:prstGeom prst="rect">
                <a:avLst/>
              </a:prstGeom>
              <a:blipFill>
                <a:blip r:embed="rId3"/>
                <a:stretch>
                  <a:fillRect b="-1905"/>
                </a:stretch>
              </a:blipFill>
            </p:spPr>
            <p:txBody>
              <a:bodyPr/>
              <a:lstStyle/>
              <a:p>
                <a:r>
                  <a:rPr lang="en-US">
                    <a:noFill/>
                  </a:rPr>
                  <a:t> </a:t>
                </a:r>
              </a:p>
            </p:txBody>
          </p:sp>
        </mc:Fallback>
      </mc:AlternateContent>
      <p:sp>
        <p:nvSpPr>
          <p:cNvPr id="7" name="TextBox 11">
            <a:extLst>
              <a:ext uri="{FF2B5EF4-FFF2-40B4-BE49-F238E27FC236}">
                <a16:creationId xmlns:a16="http://schemas.microsoft.com/office/drawing/2014/main" id="{250CDC63-AD6E-483B-9E8C-3BC49651DCB0}"/>
              </a:ext>
            </a:extLst>
          </p:cNvPr>
          <p:cNvSpPr txBox="1"/>
          <p:nvPr/>
        </p:nvSpPr>
        <p:spPr>
          <a:xfrm>
            <a:off x="8357421" y="1335593"/>
            <a:ext cx="442750" cy="369332"/>
          </a:xfrm>
          <a:prstGeom prst="rect">
            <a:avLst/>
          </a:prstGeom>
          <a:noFill/>
        </p:spPr>
        <p:txBody>
          <a:bodyPr wrap="none" rtlCol="0">
            <a:spAutoFit/>
          </a:bodyPr>
          <a:lstStyle/>
          <a:p>
            <a:r>
              <a:rPr lang="en-US" dirty="0"/>
              <a:t>(</a:t>
            </a:r>
            <a:r>
              <a:rPr lang="en-US" altLang="zh-CN" dirty="0"/>
              <a:t>4</a:t>
            </a:r>
            <a:r>
              <a:rPr lang="en-US" dirty="0"/>
              <a:t>)</a:t>
            </a:r>
          </a:p>
        </p:txBody>
      </p:sp>
      <mc:AlternateContent xmlns:mc="http://schemas.openxmlformats.org/markup-compatibility/2006" xmlns:a14="http://schemas.microsoft.com/office/drawing/2010/main">
        <mc:Choice Requires="a14">
          <p:sp>
            <p:nvSpPr>
              <p:cNvPr id="8" name="TextBox 12">
                <a:extLst>
                  <a:ext uri="{FF2B5EF4-FFF2-40B4-BE49-F238E27FC236}">
                    <a16:creationId xmlns:a16="http://schemas.microsoft.com/office/drawing/2014/main" id="{3734C05E-F563-452E-A194-2692EF3B7BB0}"/>
                  </a:ext>
                </a:extLst>
              </p:cNvPr>
              <p:cNvSpPr txBox="1"/>
              <p:nvPr/>
            </p:nvSpPr>
            <p:spPr>
              <a:xfrm>
                <a:off x="2895600" y="848859"/>
                <a:ext cx="1884490" cy="308546"/>
              </a:xfrm>
              <a:prstGeom prst="rect">
                <a:avLst/>
              </a:prstGeom>
              <a:noFill/>
            </p:spPr>
            <p:txBody>
              <a:bodyPr wrap="none" lIns="0" tIns="0" rIns="0" bIns="0" rtlCol="0">
                <a:spAutoFit/>
              </a:bodyPr>
              <a:lstStyle/>
              <a:p>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𝑞</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b="0" i="1" smtClean="0">
                            <a:latin typeface="Cambria Math" panose="02040503050406030204" pitchFamily="18" charset="0"/>
                          </a:rPr>
                          <m:t>𝑗</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𝑗</m:t>
                        </m:r>
                      </m:sub>
                    </m:sSub>
                  </m:oMath>
                </a14:m>
                <a:endParaRPr lang="en-US" dirty="0"/>
              </a:p>
            </p:txBody>
          </p:sp>
        </mc:Choice>
        <mc:Fallback xmlns="">
          <p:sp>
            <p:nvSpPr>
              <p:cNvPr id="8" name="TextBox 12">
                <a:extLst>
                  <a:ext uri="{FF2B5EF4-FFF2-40B4-BE49-F238E27FC236}">
                    <a16:creationId xmlns:a16="http://schemas.microsoft.com/office/drawing/2014/main" id="{3734C05E-F563-452E-A194-2692EF3B7BB0}"/>
                  </a:ext>
                </a:extLst>
              </p:cNvPr>
              <p:cNvSpPr txBox="1">
                <a:spLocks noRot="1" noChangeAspect="1" noMove="1" noResize="1" noEditPoints="1" noAdjustHandles="1" noChangeArrowheads="1" noChangeShapeType="1" noTextEdit="1"/>
              </p:cNvSpPr>
              <p:nvPr/>
            </p:nvSpPr>
            <p:spPr>
              <a:xfrm>
                <a:off x="2895600" y="848859"/>
                <a:ext cx="1884490" cy="308546"/>
              </a:xfrm>
              <a:prstGeom prst="rect">
                <a:avLst/>
              </a:prstGeom>
              <a:blipFill>
                <a:blip r:embed="rId4"/>
                <a:stretch>
                  <a:fillRect l="-5825" t="-29412" r="-35922" b="-78431"/>
                </a:stretch>
              </a:blipFill>
            </p:spPr>
            <p:txBody>
              <a:bodyPr/>
              <a:lstStyle/>
              <a:p>
                <a:r>
                  <a:rPr lang="en-US">
                    <a:noFill/>
                  </a:rPr>
                  <a:t> </a:t>
                </a:r>
              </a:p>
            </p:txBody>
          </p:sp>
        </mc:Fallback>
      </mc:AlternateContent>
      <p:sp>
        <p:nvSpPr>
          <p:cNvPr id="9" name="TextBox 14">
            <a:extLst>
              <a:ext uri="{FF2B5EF4-FFF2-40B4-BE49-F238E27FC236}">
                <a16:creationId xmlns:a16="http://schemas.microsoft.com/office/drawing/2014/main" id="{4E1CAAF0-841F-44D6-9D76-EE077AEE3BF3}"/>
              </a:ext>
            </a:extLst>
          </p:cNvPr>
          <p:cNvSpPr txBox="1"/>
          <p:nvPr/>
        </p:nvSpPr>
        <p:spPr>
          <a:xfrm>
            <a:off x="8357421" y="788073"/>
            <a:ext cx="442750" cy="369332"/>
          </a:xfrm>
          <a:prstGeom prst="rect">
            <a:avLst/>
          </a:prstGeom>
          <a:noFill/>
        </p:spPr>
        <p:txBody>
          <a:bodyPr wrap="none" rtlCol="0">
            <a:spAutoFit/>
          </a:bodyPr>
          <a:lstStyle/>
          <a:p>
            <a:r>
              <a:rPr lang="en-US" dirty="0"/>
              <a:t>(3)</a:t>
            </a:r>
          </a:p>
        </p:txBody>
      </p:sp>
      <p:sp>
        <p:nvSpPr>
          <p:cNvPr id="10" name="矩形 9">
            <a:extLst>
              <a:ext uri="{FF2B5EF4-FFF2-40B4-BE49-F238E27FC236}">
                <a16:creationId xmlns:a16="http://schemas.microsoft.com/office/drawing/2014/main" id="{7CAFDB84-9E86-4B84-BB4E-291649FB1C36}"/>
              </a:ext>
            </a:extLst>
          </p:cNvPr>
          <p:cNvSpPr/>
          <p:nvPr/>
        </p:nvSpPr>
        <p:spPr>
          <a:xfrm>
            <a:off x="228600" y="1903556"/>
            <a:ext cx="8686800" cy="400110"/>
          </a:xfrm>
          <a:prstGeom prst="rect">
            <a:avLst/>
          </a:prstGeom>
        </p:spPr>
        <p:txBody>
          <a:bodyPr wrap="square">
            <a:spAutoFit/>
          </a:bodyPr>
          <a:lstStyle/>
          <a:p>
            <a:r>
              <a:rPr lang="en-US" sz="2000" dirty="0"/>
              <a:t>Because of the assumptions of Equation (3), Equation (4) can be simplified to</a:t>
            </a:r>
          </a:p>
        </p:txBody>
      </p:sp>
      <mc:AlternateContent xmlns:mc="http://schemas.openxmlformats.org/markup-compatibility/2006" xmlns:a14="http://schemas.microsoft.com/office/drawing/2010/main">
        <mc:Choice Requires="a14">
          <p:sp>
            <p:nvSpPr>
              <p:cNvPr id="11" name="TextBox 15">
                <a:extLst>
                  <a:ext uri="{FF2B5EF4-FFF2-40B4-BE49-F238E27FC236}">
                    <a16:creationId xmlns:a16="http://schemas.microsoft.com/office/drawing/2014/main" id="{36F9AAD4-62DE-441A-8200-F99B7593BEE0}"/>
                  </a:ext>
                </a:extLst>
              </p:cNvPr>
              <p:cNvSpPr txBox="1"/>
              <p:nvPr/>
            </p:nvSpPr>
            <p:spPr>
              <a:xfrm>
                <a:off x="2964243" y="2340323"/>
                <a:ext cx="5930713" cy="1697388"/>
              </a:xfrm>
              <a:prstGeom prst="rect">
                <a:avLst/>
              </a:prstGeom>
              <a:noFill/>
            </p:spPr>
            <p:txBody>
              <a:bodyPr wrap="squar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m:rPr>
                            <m:sty m:val="p"/>
                          </m:rPr>
                          <a:rPr lang="en-US" altLang="zh-CN" sz="2000" b="0" i="1">
                            <a:latin typeface="Cambria Math" panose="02040503050406030204" pitchFamily="18" charset="0"/>
                            <a:ea typeface="Cambria Math" panose="02040503050406030204" pitchFamily="18" charset="0"/>
                          </a:rPr>
                          <m:t>i</m:t>
                        </m:r>
                        <m:r>
                          <m:rPr>
                            <m:sty m:val="p"/>
                          </m:rPr>
                          <a:rPr lang="en-US" altLang="zh-CN" sz="2000" i="1">
                            <a:latin typeface="Cambria Math" panose="02040503050406030204" pitchFamily="18" charset="0"/>
                            <a:ea typeface="Cambria Math" panose="02040503050406030204" pitchFamily="18" charset="0"/>
                          </a:rPr>
                          <m:t>i</m:t>
                        </m:r>
                      </m:sub>
                    </m:sSub>
                  </m:oMath>
                </a14:m>
                <a:r>
                  <a:rPr lang="en-US" sz="2000" dirty="0"/>
                  <a:t>=</a:t>
                </a:r>
                <a14:m>
                  <m:oMath xmlns:m="http://schemas.openxmlformats.org/officeDocument/2006/math">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𝜋𝜀</m:t>
                        </m:r>
                      </m:den>
                    </m:f>
                    <m:r>
                      <a:rPr lang="en-US" sz="2000" b="0" i="1" smtClean="0">
                        <a:latin typeface="Cambria Math" panose="02040503050406030204" pitchFamily="18" charset="0"/>
                        <a:ea typeface="Cambria Math" panose="02040503050406030204" pitchFamily="18" charset="0"/>
                      </a:rPr>
                      <m:t> </m:t>
                    </m:r>
                    <m:d>
                      <m:dPr>
                        <m:ctrlPr>
                          <a:rPr lang="en-US" sz="2000" b="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func>
                          <m:funcPr>
                            <m:ctrlPr>
                              <a:rPr lang="en-US" sz="2000" i="1" smtClean="0">
                                <a:latin typeface="Cambria Math" panose="02040503050406030204" pitchFamily="18" charset="0"/>
                              </a:rPr>
                            </m:ctrlPr>
                          </m:funcPr>
                          <m:fName>
                            <m:r>
                              <m:rPr>
                                <m:sty m:val="p"/>
                              </m:rPr>
                              <a:rPr lang="en-US" sz="2000" i="0" smtClean="0">
                                <a:latin typeface="Cambria Math" panose="02040503050406030204" pitchFamily="18" charset="0"/>
                              </a:rPr>
                              <m:t>ln</m:t>
                            </m:r>
                          </m:fName>
                          <m:e>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𝑆</m:t>
                                    </m:r>
                                  </m:e>
                                  <m:sub>
                                    <m:r>
                                      <a:rPr lang="en-US" sz="2000" b="0" i="1" smtClean="0">
                                        <a:latin typeface="Cambria Math" panose="02040503050406030204" pitchFamily="18" charset="0"/>
                                        <a:ea typeface="Cambria Math" panose="02040503050406030204" pitchFamily="18" charset="0"/>
                                      </a:rPr>
                                      <m:t>𝑖𝑖</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𝑅</m:t>
                                    </m:r>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𝑖</m:t>
                                    </m:r>
                                  </m:sub>
                                </m:sSub>
                              </m:den>
                            </m:f>
                          </m:e>
                        </m:func>
                        <m:sSub>
                          <m:sSubPr>
                            <m:ctrlPr>
                              <a:rPr lang="en-US" sz="2000" i="1">
                                <a:latin typeface="Cambria Math" panose="02040503050406030204" pitchFamily="18" charset="0"/>
                              </a:rPr>
                            </m:ctrlPr>
                          </m:sSubPr>
                          <m:e>
                            <m:r>
                              <a:rPr lang="en-US" sz="2000" i="1">
                                <a:latin typeface="Cambria Math" panose="02040503050406030204" pitchFamily="18" charset="0"/>
                              </a:rPr>
                              <m:t>−</m:t>
                            </m:r>
                            <m:r>
                              <a:rPr lang="en-US" sz="2000" i="1">
                                <a:latin typeface="Cambria Math" panose="02040503050406030204" pitchFamily="18" charset="0"/>
                              </a:rPr>
                              <m:t>𝑞</m:t>
                            </m:r>
                          </m:e>
                          <m:sub>
                            <m:r>
                              <a:rPr lang="en-US" sz="2000" i="1">
                                <a:latin typeface="Cambria Math" panose="02040503050406030204" pitchFamily="18" charset="0"/>
                              </a:rPr>
                              <m:t>𝑖</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𝑖</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𝑖</m:t>
                                    </m:r>
                                  </m:sub>
                                </m:sSub>
                              </m:den>
                            </m:f>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b="0" i="1" smtClean="0">
                                <a:latin typeface="Cambria Math" panose="02040503050406030204" pitchFamily="18" charset="0"/>
                              </a:rPr>
                              <m:t>𝑗</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𝑗</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𝑖𝑗</m:t>
                                    </m:r>
                                  </m:sub>
                                </m:sSub>
                              </m:den>
                            </m:f>
                          </m:e>
                        </m:func>
                        <m:sSub>
                          <m:sSubPr>
                            <m:ctrlPr>
                              <a:rPr lang="en-US" sz="2000" i="1">
                                <a:latin typeface="Cambria Math" panose="02040503050406030204" pitchFamily="18" charset="0"/>
                              </a:rPr>
                            </m:ctrlPr>
                          </m:sSubPr>
                          <m:e>
                            <m:r>
                              <a:rPr lang="en-US" sz="2000" i="1">
                                <a:latin typeface="Cambria Math" panose="02040503050406030204" pitchFamily="18" charset="0"/>
                              </a:rPr>
                              <m:t>−</m:t>
                            </m:r>
                            <m:r>
                              <a:rPr lang="en-US" sz="2000" i="1">
                                <a:latin typeface="Cambria Math" panose="02040503050406030204" pitchFamily="18" charset="0"/>
                              </a:rPr>
                              <m:t>𝑞</m:t>
                            </m:r>
                          </m:e>
                          <m:sub>
                            <m:r>
                              <m:rPr>
                                <m:sty m:val="p"/>
                              </m:rPr>
                              <a:rPr lang="en-US" altLang="zh-CN" sz="2000" i="1">
                                <a:latin typeface="Cambria Math" panose="02040503050406030204" pitchFamily="18" charset="0"/>
                              </a:rPr>
                              <m:t>j</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𝑗</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ea typeface="Cambria Math" panose="02040503050406030204" pitchFamily="18" charset="0"/>
                                      </a:rPr>
                                      <m:t>𝑖𝑗</m:t>
                                    </m:r>
                                  </m:sub>
                                </m:sSub>
                              </m:den>
                            </m:f>
                          </m:e>
                        </m:func>
                      </m:e>
                    </m:d>
                  </m:oMath>
                </a14:m>
                <a:endParaRPr lang="en-US" sz="2000" b="0" dirty="0">
                  <a:ea typeface="Cambria Math" panose="02040503050406030204" pitchFamily="18" charset="0"/>
                </a:endParaRPr>
              </a:p>
              <a:p>
                <a:r>
                  <a:rPr lang="en-US" sz="2000" dirty="0"/>
                  <a:t>=</a:t>
                </a:r>
                <a14:m>
                  <m:oMath xmlns:m="http://schemas.openxmlformats.org/officeDocument/2006/math">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m:t>
                        </m:r>
                      </m:num>
                      <m:den>
                        <m:r>
                          <a:rPr lang="en-US" sz="2000" i="1">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𝜋𝜀</m:t>
                        </m:r>
                      </m:den>
                    </m:f>
                    <m:r>
                      <a:rPr lang="en-US" sz="2000" i="1">
                        <a:latin typeface="Cambria Math" panose="02040503050406030204" pitchFamily="18" charset="0"/>
                        <a:ea typeface="Cambria Math" panose="02040503050406030204" pitchFamily="18" charset="0"/>
                      </a:rPr>
                      <m:t> </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𝑖</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𝑖𝑖</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sub>
                                </m:sSub>
                              </m:den>
                            </m:f>
                          </m:e>
                        </m:func>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𝑞</m:t>
                            </m:r>
                          </m:e>
                          <m:sub>
                            <m:r>
                              <a:rPr lang="en-US" sz="2000" i="1">
                                <a:latin typeface="Cambria Math" panose="02040503050406030204" pitchFamily="18" charset="0"/>
                              </a:rPr>
                              <m:t>𝑖</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𝑖𝑖</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sub>
                                </m:sSub>
                              </m:den>
                            </m:f>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𝑗</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𝑖𝑗</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𝑖𝑗</m:t>
                                    </m:r>
                                  </m:sub>
                                </m:sSub>
                              </m:den>
                            </m:f>
                          </m:e>
                        </m:func>
                        <m:sSub>
                          <m:sSubPr>
                            <m:ctrlPr>
                              <a:rPr lang="en-US" sz="2000" i="1">
                                <a:latin typeface="Cambria Math" panose="02040503050406030204" pitchFamily="18" charset="0"/>
                              </a:rPr>
                            </m:ctrlPr>
                          </m:sSubPr>
                          <m:e>
                            <m:r>
                              <a:rPr lang="en-US" altLang="zh-CN" sz="2000" i="1">
                                <a:latin typeface="Cambria Math" panose="02040503050406030204" pitchFamily="18" charset="0"/>
                              </a:rPr>
                              <m:t>+</m:t>
                            </m:r>
                            <m:r>
                              <a:rPr lang="en-US" sz="2000" i="1">
                                <a:latin typeface="Cambria Math" panose="02040503050406030204" pitchFamily="18" charset="0"/>
                              </a:rPr>
                              <m:t>𝑞</m:t>
                            </m:r>
                          </m:e>
                          <m:sub>
                            <m:r>
                              <m:rPr>
                                <m:sty m:val="p"/>
                              </m:rPr>
                              <a:rPr lang="en-US" altLang="zh-CN" sz="2000" i="1">
                                <a:latin typeface="Cambria Math" panose="02040503050406030204" pitchFamily="18" charset="0"/>
                              </a:rPr>
                              <m:t>j</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𝑖𝑗</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𝑖𝑗</m:t>
                                    </m:r>
                                  </m:sub>
                                </m:sSub>
                              </m:den>
                            </m:f>
                          </m:e>
                        </m:func>
                      </m:e>
                    </m:d>
                  </m:oMath>
                </a14:m>
                <a:endParaRPr lang="en-US" sz="2000" dirty="0"/>
              </a:p>
              <a:p>
                <a:r>
                  <a:rPr lang="en-US" altLang="zh-CN" sz="2000" dirty="0"/>
                  <a:t>=</a:t>
                </a:r>
                <a14:m>
                  <m:oMath xmlns:m="http://schemas.openxmlformats.org/officeDocument/2006/math">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m:t>
                        </m:r>
                      </m:num>
                      <m:den>
                        <m:r>
                          <a:rPr lang="en-US" sz="2000" i="1">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𝜋𝜀</m:t>
                        </m:r>
                      </m:den>
                    </m:f>
                    <m:r>
                      <a:rPr lang="en-US" sz="2000" i="1">
                        <a:latin typeface="Cambria Math" panose="02040503050406030204" pitchFamily="18" charset="0"/>
                        <a:ea typeface="Cambria Math" panose="02040503050406030204" pitchFamily="18" charset="0"/>
                      </a:rPr>
                      <m:t> </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en-US" altLang="zh-CN" sz="2000" i="1">
                                <a:latin typeface="Cambria Math" panose="02040503050406030204" pitchFamily="18" charset="0"/>
                              </a:rPr>
                              <m:t>2</m:t>
                            </m:r>
                            <m:r>
                              <a:rPr lang="en-US" sz="2000" i="1">
                                <a:latin typeface="Cambria Math" panose="02040503050406030204" pitchFamily="18" charset="0"/>
                              </a:rPr>
                              <m:t>𝑞</m:t>
                            </m:r>
                          </m:e>
                          <m:sub>
                            <m:r>
                              <a:rPr lang="en-US" sz="2000" i="1">
                                <a:latin typeface="Cambria Math" panose="02040503050406030204" pitchFamily="18" charset="0"/>
                              </a:rPr>
                              <m:t>𝑖</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𝑖𝑖</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sub>
                                </m:sSub>
                              </m:den>
                            </m:f>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altLang="zh-CN" sz="2000" i="1">
                                <a:latin typeface="Cambria Math" panose="02040503050406030204" pitchFamily="18" charset="0"/>
                              </a:rPr>
                              <m:t>2</m:t>
                            </m:r>
                            <m:r>
                              <a:rPr lang="en-US" sz="2000" i="1">
                                <a:latin typeface="Cambria Math" panose="02040503050406030204" pitchFamily="18" charset="0"/>
                              </a:rPr>
                              <m:t>𝑞</m:t>
                            </m:r>
                          </m:e>
                          <m:sub>
                            <m:r>
                              <a:rPr lang="en-US" sz="2000" i="1">
                                <a:latin typeface="Cambria Math" panose="02040503050406030204" pitchFamily="18" charset="0"/>
                              </a:rPr>
                              <m:t>𝑗</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𝑖𝑗</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𝑖𝑗</m:t>
                                    </m:r>
                                  </m:sub>
                                </m:sSub>
                              </m:den>
                            </m:f>
                          </m:e>
                        </m:func>
                      </m:e>
                    </m:d>
                  </m:oMath>
                </a14:m>
                <a:endParaRPr lang="en-US" dirty="0"/>
              </a:p>
            </p:txBody>
          </p:sp>
        </mc:Choice>
        <mc:Fallback xmlns="">
          <p:sp>
            <p:nvSpPr>
              <p:cNvPr id="11" name="TextBox 15">
                <a:extLst>
                  <a:ext uri="{FF2B5EF4-FFF2-40B4-BE49-F238E27FC236}">
                    <a16:creationId xmlns:a16="http://schemas.microsoft.com/office/drawing/2014/main" id="{36F9AAD4-62DE-441A-8200-F99B7593BEE0}"/>
                  </a:ext>
                </a:extLst>
              </p:cNvPr>
              <p:cNvSpPr txBox="1">
                <a:spLocks noRot="1" noChangeAspect="1" noMove="1" noResize="1" noEditPoints="1" noAdjustHandles="1" noChangeArrowheads="1" noChangeShapeType="1" noTextEdit="1"/>
              </p:cNvSpPr>
              <p:nvPr/>
            </p:nvSpPr>
            <p:spPr>
              <a:xfrm>
                <a:off x="2964243" y="2340323"/>
                <a:ext cx="5930713" cy="1697388"/>
              </a:xfrm>
              <a:prstGeom prst="rect">
                <a:avLst/>
              </a:prstGeom>
              <a:blipFill>
                <a:blip r:embed="rId5"/>
                <a:stretch>
                  <a:fillRect l="-2569"/>
                </a:stretch>
              </a:blipFill>
            </p:spPr>
            <p:txBody>
              <a:bodyPr/>
              <a:lstStyle/>
              <a:p>
                <a:r>
                  <a:rPr lang="en-US">
                    <a:noFill/>
                  </a:rPr>
                  <a:t> </a:t>
                </a:r>
              </a:p>
            </p:txBody>
          </p:sp>
        </mc:Fallback>
      </mc:AlternateContent>
      <p:sp>
        <p:nvSpPr>
          <p:cNvPr id="12" name="TextBox 16">
            <a:extLst>
              <a:ext uri="{FF2B5EF4-FFF2-40B4-BE49-F238E27FC236}">
                <a16:creationId xmlns:a16="http://schemas.microsoft.com/office/drawing/2014/main" id="{6A408729-F6FD-413E-990D-F4F9BFAD8B49}"/>
              </a:ext>
            </a:extLst>
          </p:cNvPr>
          <p:cNvSpPr txBox="1"/>
          <p:nvPr/>
        </p:nvSpPr>
        <p:spPr>
          <a:xfrm>
            <a:off x="8362997" y="3530726"/>
            <a:ext cx="442750" cy="369332"/>
          </a:xfrm>
          <a:prstGeom prst="rect">
            <a:avLst/>
          </a:prstGeom>
          <a:noFill/>
        </p:spPr>
        <p:txBody>
          <a:bodyPr wrap="none" rtlCol="0">
            <a:spAutoFit/>
          </a:bodyPr>
          <a:lstStyle/>
          <a:p>
            <a:r>
              <a:rPr lang="en-US" dirty="0"/>
              <a:t>(</a:t>
            </a:r>
            <a:r>
              <a:rPr lang="en-US" altLang="zh-CN" dirty="0"/>
              <a:t>5</a:t>
            </a:r>
            <a:r>
              <a:rPr lang="en-US" dirty="0"/>
              <a:t>)</a:t>
            </a:r>
          </a:p>
        </p:txBody>
      </p:sp>
      <p:sp>
        <p:nvSpPr>
          <p:cNvPr id="13" name="Rectangle 4">
            <a:extLst>
              <a:ext uri="{FF2B5EF4-FFF2-40B4-BE49-F238E27FC236}">
                <a16:creationId xmlns:a16="http://schemas.microsoft.com/office/drawing/2014/main" id="{B4634149-4E56-430D-AEEF-5110DF102C0B}"/>
              </a:ext>
            </a:extLst>
          </p:cNvPr>
          <p:cNvSpPr/>
          <p:nvPr/>
        </p:nvSpPr>
        <p:spPr>
          <a:xfrm>
            <a:off x="3352800" y="4185799"/>
            <a:ext cx="5528938" cy="1754326"/>
          </a:xfrm>
          <a:prstGeom prst="rect">
            <a:avLst/>
          </a:prstGeom>
        </p:spPr>
        <p:txBody>
          <a:bodyPr wrap="square">
            <a:spAutoFit/>
          </a:bodyPr>
          <a:lstStyle/>
          <a:p>
            <a:r>
              <a:rPr lang="en-US" sz="1800" dirty="0">
                <a:solidFill>
                  <a:srgbClr val="000000"/>
                </a:solidFill>
              </a:rPr>
              <a:t>where</a:t>
            </a:r>
          </a:p>
          <a:p>
            <a:pPr>
              <a:buFont typeface="Arial" panose="020B0604020202020204" pitchFamily="34" charset="0"/>
              <a:buChar char="•"/>
            </a:pPr>
            <a:r>
              <a:rPr lang="en-US" sz="1800" i="1" dirty="0" err="1">
                <a:solidFill>
                  <a:srgbClr val="000000"/>
                </a:solidFill>
              </a:rPr>
              <a:t>S</a:t>
            </a:r>
            <a:r>
              <a:rPr lang="en-US" sz="1800" i="1" baseline="-25000" dirty="0" err="1">
                <a:solidFill>
                  <a:srgbClr val="000000"/>
                </a:solidFill>
              </a:rPr>
              <a:t>ii</a:t>
            </a:r>
            <a:r>
              <a:rPr lang="en-US" sz="1800" dirty="0">
                <a:solidFill>
                  <a:srgbClr val="000000"/>
                </a:solidFill>
              </a:rPr>
              <a:t> is the distance from conductor </a:t>
            </a:r>
            <a:r>
              <a:rPr lang="en-US" sz="1800" i="1" dirty="0" err="1">
                <a:solidFill>
                  <a:srgbClr val="000000"/>
                </a:solidFill>
              </a:rPr>
              <a:t>i</a:t>
            </a:r>
            <a:r>
              <a:rPr lang="en-US" sz="1800" dirty="0">
                <a:solidFill>
                  <a:srgbClr val="000000"/>
                </a:solidFill>
              </a:rPr>
              <a:t> to its image </a:t>
            </a:r>
            <a:r>
              <a:rPr lang="en-US" sz="1800" i="1" dirty="0" err="1">
                <a:solidFill>
                  <a:srgbClr val="000000"/>
                </a:solidFill>
              </a:rPr>
              <a:t>i</a:t>
            </a:r>
            <a:r>
              <a:rPr lang="en-US" sz="1800" dirty="0">
                <a:solidFill>
                  <a:srgbClr val="000000"/>
                </a:solidFill>
              </a:rPr>
              <a:t>′ (</a:t>
            </a:r>
            <a:r>
              <a:rPr lang="en-US" sz="1800" dirty="0" err="1">
                <a:solidFill>
                  <a:srgbClr val="000000"/>
                </a:solidFill>
              </a:rPr>
              <a:t>ft</a:t>
            </a:r>
            <a:r>
              <a:rPr lang="en-US" sz="1800" dirty="0">
                <a:solidFill>
                  <a:srgbClr val="000000"/>
                </a:solidFill>
              </a:rPr>
              <a:t>)</a:t>
            </a:r>
          </a:p>
          <a:p>
            <a:pPr>
              <a:buFont typeface="Arial" panose="020B0604020202020204" pitchFamily="34" charset="0"/>
              <a:buChar char="•"/>
            </a:pPr>
            <a:r>
              <a:rPr lang="en-US" sz="1800" i="1" dirty="0" err="1">
                <a:solidFill>
                  <a:srgbClr val="000000"/>
                </a:solidFill>
              </a:rPr>
              <a:t>S</a:t>
            </a:r>
            <a:r>
              <a:rPr lang="en-US" sz="1800" i="1" baseline="-25000" dirty="0" err="1">
                <a:solidFill>
                  <a:srgbClr val="000000"/>
                </a:solidFill>
              </a:rPr>
              <a:t>ij</a:t>
            </a:r>
            <a:r>
              <a:rPr lang="en-US" sz="1800" dirty="0">
                <a:solidFill>
                  <a:srgbClr val="000000"/>
                </a:solidFill>
              </a:rPr>
              <a:t> is the distance from conductor </a:t>
            </a:r>
            <a:r>
              <a:rPr lang="en-US" sz="1800" i="1" dirty="0">
                <a:solidFill>
                  <a:srgbClr val="000000"/>
                </a:solidFill>
              </a:rPr>
              <a:t>i</a:t>
            </a:r>
            <a:r>
              <a:rPr lang="en-US" sz="1800" dirty="0">
                <a:solidFill>
                  <a:srgbClr val="000000"/>
                </a:solidFill>
              </a:rPr>
              <a:t> to the image of conductor </a:t>
            </a:r>
            <a:r>
              <a:rPr lang="en-US" sz="1800" i="1" dirty="0" err="1">
                <a:solidFill>
                  <a:srgbClr val="000000"/>
                </a:solidFill>
              </a:rPr>
              <a:t>j</a:t>
            </a:r>
            <a:r>
              <a:rPr lang="en-US" sz="1800" dirty="0" err="1">
                <a:solidFill>
                  <a:srgbClr val="000000"/>
                </a:solidFill>
              </a:rPr>
              <a:t>′</a:t>
            </a:r>
            <a:r>
              <a:rPr lang="en-US" sz="1800" dirty="0">
                <a:solidFill>
                  <a:srgbClr val="000000"/>
                </a:solidFill>
              </a:rPr>
              <a:t> (ft)</a:t>
            </a:r>
          </a:p>
          <a:p>
            <a:pPr>
              <a:buFont typeface="Arial" panose="020B0604020202020204" pitchFamily="34" charset="0"/>
              <a:buChar char="•"/>
            </a:pPr>
            <a:r>
              <a:rPr lang="en-US" sz="1800" i="1" dirty="0" err="1">
                <a:solidFill>
                  <a:srgbClr val="000000"/>
                </a:solidFill>
              </a:rPr>
              <a:t>D</a:t>
            </a:r>
            <a:r>
              <a:rPr lang="en-US" sz="1800" i="1" baseline="-25000" dirty="0" err="1">
                <a:solidFill>
                  <a:srgbClr val="000000"/>
                </a:solidFill>
              </a:rPr>
              <a:t>ij</a:t>
            </a:r>
            <a:r>
              <a:rPr lang="en-US" sz="1800" dirty="0">
                <a:solidFill>
                  <a:srgbClr val="000000"/>
                </a:solidFill>
              </a:rPr>
              <a:t> is the distance from conductor </a:t>
            </a:r>
            <a:r>
              <a:rPr lang="en-US" sz="1800" i="1" dirty="0" err="1">
                <a:solidFill>
                  <a:srgbClr val="000000"/>
                </a:solidFill>
              </a:rPr>
              <a:t>i</a:t>
            </a:r>
            <a:r>
              <a:rPr lang="en-US" sz="1800" dirty="0">
                <a:solidFill>
                  <a:srgbClr val="000000"/>
                </a:solidFill>
              </a:rPr>
              <a:t> to conductor </a:t>
            </a:r>
            <a:r>
              <a:rPr lang="en-US" sz="1800" i="1" dirty="0">
                <a:solidFill>
                  <a:srgbClr val="000000"/>
                </a:solidFill>
              </a:rPr>
              <a:t>j</a:t>
            </a:r>
            <a:r>
              <a:rPr lang="en-US" sz="1800" dirty="0">
                <a:solidFill>
                  <a:srgbClr val="000000"/>
                </a:solidFill>
              </a:rPr>
              <a:t> (</a:t>
            </a:r>
            <a:r>
              <a:rPr lang="en-US" sz="1800" dirty="0" err="1">
                <a:solidFill>
                  <a:srgbClr val="000000"/>
                </a:solidFill>
              </a:rPr>
              <a:t>ft</a:t>
            </a:r>
            <a:r>
              <a:rPr lang="en-US" sz="1800" dirty="0">
                <a:solidFill>
                  <a:srgbClr val="000000"/>
                </a:solidFill>
              </a:rPr>
              <a:t>)</a:t>
            </a:r>
          </a:p>
          <a:p>
            <a:pPr>
              <a:buFont typeface="Arial" panose="020B0604020202020204" pitchFamily="34" charset="0"/>
              <a:buChar char="•"/>
            </a:pPr>
            <a:r>
              <a:rPr lang="en-US" sz="1800" i="1" dirty="0" err="1">
                <a:solidFill>
                  <a:srgbClr val="000000"/>
                </a:solidFill>
              </a:rPr>
              <a:t>RD</a:t>
            </a:r>
            <a:r>
              <a:rPr lang="en-US" sz="1800" i="1" baseline="-25000" dirty="0" err="1">
                <a:solidFill>
                  <a:srgbClr val="000000"/>
                </a:solidFill>
              </a:rPr>
              <a:t>i</a:t>
            </a:r>
            <a:r>
              <a:rPr lang="en-US" sz="1800" dirty="0">
                <a:solidFill>
                  <a:srgbClr val="000000"/>
                </a:solidFill>
              </a:rPr>
              <a:t> is the radius of conductor </a:t>
            </a:r>
            <a:r>
              <a:rPr lang="en-US" sz="1800" i="1" dirty="0" err="1">
                <a:solidFill>
                  <a:srgbClr val="000000"/>
                </a:solidFill>
              </a:rPr>
              <a:t>i</a:t>
            </a:r>
            <a:r>
              <a:rPr lang="en-US" sz="1800" dirty="0">
                <a:solidFill>
                  <a:srgbClr val="000000"/>
                </a:solidFill>
              </a:rPr>
              <a:t> in </a:t>
            </a:r>
            <a:r>
              <a:rPr lang="en-US" sz="1800" dirty="0" err="1">
                <a:solidFill>
                  <a:srgbClr val="000000"/>
                </a:solidFill>
              </a:rPr>
              <a:t>ft</a:t>
            </a:r>
            <a:endParaRPr lang="en-US" sz="2000" dirty="0">
              <a:solidFill>
                <a:srgbClr val="000000"/>
              </a:solidFill>
            </a:endParaRPr>
          </a:p>
        </p:txBody>
      </p:sp>
      <p:sp>
        <p:nvSpPr>
          <p:cNvPr id="15" name="TextBox 13">
            <a:extLst>
              <a:ext uri="{FF2B5EF4-FFF2-40B4-BE49-F238E27FC236}">
                <a16:creationId xmlns:a16="http://schemas.microsoft.com/office/drawing/2014/main" id="{D9540AA6-0C72-422D-AC62-6FE791F6E204}"/>
              </a:ext>
            </a:extLst>
          </p:cNvPr>
          <p:cNvSpPr txBox="1"/>
          <p:nvPr/>
        </p:nvSpPr>
        <p:spPr>
          <a:xfrm>
            <a:off x="-1076191" y="5715000"/>
            <a:ext cx="5856281" cy="307777"/>
          </a:xfrm>
          <a:prstGeom prst="rect">
            <a:avLst/>
          </a:prstGeom>
          <a:noFill/>
        </p:spPr>
        <p:txBody>
          <a:bodyPr wrap="square" rtlCol="0">
            <a:spAutoFit/>
          </a:bodyPr>
          <a:lstStyle/>
          <a:p>
            <a:pPr algn="ctr"/>
            <a:r>
              <a:rPr lang="en-US" sz="1400" dirty="0"/>
              <a:t>Fig.3 Conductors and images</a:t>
            </a:r>
          </a:p>
        </p:txBody>
      </p:sp>
    </p:spTree>
    <p:extLst>
      <p:ext uri="{BB962C8B-B14F-4D97-AF65-F5344CB8AC3E}">
        <p14:creationId xmlns:p14="http://schemas.microsoft.com/office/powerpoint/2010/main" val="2073852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a:t>
            </a:r>
            <a:r>
              <a:rPr lang="en-US" altLang="zh-CN" sz="3200" dirty="0"/>
              <a:t>verhead Lines</a:t>
            </a:r>
            <a:r>
              <a:rPr lang="en-US" sz="4000" dirty="0"/>
              <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TextBox 15">
                <a:extLst>
                  <a:ext uri="{FF2B5EF4-FFF2-40B4-BE49-F238E27FC236}">
                    <a16:creationId xmlns:a16="http://schemas.microsoft.com/office/drawing/2014/main" id="{D96F549C-D39A-4D48-9A77-823A26CE2062}"/>
                  </a:ext>
                </a:extLst>
              </p:cNvPr>
              <p:cNvSpPr txBox="1"/>
              <p:nvPr/>
            </p:nvSpPr>
            <p:spPr>
              <a:xfrm>
                <a:off x="2387407" y="693599"/>
                <a:ext cx="6299393" cy="565796"/>
              </a:xfrm>
              <a:prstGeom prst="rect">
                <a:avLst/>
              </a:prstGeom>
              <a:noFill/>
            </p:spPr>
            <p:txBody>
              <a:bodyPr wrap="square" lIns="0" tIns="0" rIns="0" bIns="0" rtlCol="0">
                <a:spAutoFit/>
              </a:bodyPr>
              <a:lstStyle/>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m:rPr>
                            <m:sty m:val="p"/>
                          </m:rPr>
                          <a:rPr lang="en-US" altLang="zh-CN" sz="2000" i="1">
                            <a:latin typeface="Cambria Math" panose="02040503050406030204" pitchFamily="18" charset="0"/>
                            <a:ea typeface="Cambria Math" panose="02040503050406030204" pitchFamily="18" charset="0"/>
                          </a:rPr>
                          <m:t>ii</m:t>
                        </m:r>
                        <m:r>
                          <a:rPr lang="en-US" sz="2000" i="1" baseline="30000">
                            <a:latin typeface="Cambria Math" panose="02040503050406030204" pitchFamily="18" charset="0"/>
                          </a:rPr>
                          <m:t>′</m:t>
                        </m:r>
                      </m:sub>
                    </m:sSub>
                  </m:oMath>
                </a14:m>
                <a:r>
                  <a:rPr lang="en-US" altLang="zh-CN" sz="2000" dirty="0"/>
                  <a:t>=</a:t>
                </a:r>
                <a14:m>
                  <m:oMath xmlns:m="http://schemas.openxmlformats.org/officeDocument/2006/math">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m:t>
                        </m:r>
                      </m:num>
                      <m:den>
                        <m:r>
                          <a:rPr lang="en-US" sz="2000" i="1">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𝜋𝜀</m:t>
                        </m:r>
                      </m:den>
                    </m:f>
                    <m:r>
                      <a:rPr lang="en-US" sz="2000" i="1">
                        <a:latin typeface="Cambria Math" panose="02040503050406030204" pitchFamily="18" charset="0"/>
                        <a:ea typeface="Cambria Math" panose="02040503050406030204" pitchFamily="18" charset="0"/>
                      </a:rPr>
                      <m:t> </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en-US" altLang="zh-CN" sz="2000" i="1">
                                <a:latin typeface="Cambria Math" panose="02040503050406030204" pitchFamily="18" charset="0"/>
                              </a:rPr>
                              <m:t>2</m:t>
                            </m:r>
                            <m:r>
                              <a:rPr lang="en-US" sz="2000" i="1">
                                <a:latin typeface="Cambria Math" panose="02040503050406030204" pitchFamily="18" charset="0"/>
                              </a:rPr>
                              <m:t>𝑞</m:t>
                            </m:r>
                          </m:e>
                          <m:sub>
                            <m:r>
                              <a:rPr lang="en-US" sz="2000" i="1">
                                <a:latin typeface="Cambria Math" panose="02040503050406030204" pitchFamily="18" charset="0"/>
                              </a:rPr>
                              <m:t>𝑖</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𝑖𝑖</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sub>
                                </m:sSub>
                              </m:den>
                            </m:f>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altLang="zh-CN" sz="2000" i="1">
                                <a:latin typeface="Cambria Math" panose="02040503050406030204" pitchFamily="18" charset="0"/>
                              </a:rPr>
                              <m:t>2</m:t>
                            </m:r>
                            <m:r>
                              <a:rPr lang="en-US" sz="2000" i="1">
                                <a:latin typeface="Cambria Math" panose="02040503050406030204" pitchFamily="18" charset="0"/>
                              </a:rPr>
                              <m:t>𝑞</m:t>
                            </m:r>
                          </m:e>
                          <m:sub>
                            <m:r>
                              <a:rPr lang="en-US" sz="2000" i="1">
                                <a:latin typeface="Cambria Math" panose="02040503050406030204" pitchFamily="18" charset="0"/>
                              </a:rPr>
                              <m:t>𝑗</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𝑖𝑗</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𝑖𝑗</m:t>
                                    </m:r>
                                  </m:sub>
                                </m:sSub>
                              </m:den>
                            </m:f>
                          </m:e>
                        </m:func>
                      </m:e>
                    </m:d>
                  </m:oMath>
                </a14:m>
                <a:endParaRPr lang="en-US" dirty="0"/>
              </a:p>
            </p:txBody>
          </p:sp>
        </mc:Choice>
        <mc:Fallback xmlns="">
          <p:sp>
            <p:nvSpPr>
              <p:cNvPr id="6" name="TextBox 15">
                <a:extLst>
                  <a:ext uri="{FF2B5EF4-FFF2-40B4-BE49-F238E27FC236}">
                    <a16:creationId xmlns:a16="http://schemas.microsoft.com/office/drawing/2014/main" id="{D96F549C-D39A-4D48-9A77-823A26CE2062}"/>
                  </a:ext>
                </a:extLst>
              </p:cNvPr>
              <p:cNvSpPr txBox="1">
                <a:spLocks noRot="1" noChangeAspect="1" noMove="1" noResize="1" noEditPoints="1" noAdjustHandles="1" noChangeArrowheads="1" noChangeShapeType="1" noTextEdit="1"/>
              </p:cNvSpPr>
              <p:nvPr/>
            </p:nvSpPr>
            <p:spPr>
              <a:xfrm>
                <a:off x="2387407" y="693599"/>
                <a:ext cx="6299393" cy="565796"/>
              </a:xfrm>
              <a:prstGeom prst="rect">
                <a:avLst/>
              </a:prstGeom>
              <a:blipFill>
                <a:blip r:embed="rId2"/>
                <a:stretch>
                  <a:fillRect b="-1075"/>
                </a:stretch>
              </a:blipFill>
            </p:spPr>
            <p:txBody>
              <a:bodyPr/>
              <a:lstStyle/>
              <a:p>
                <a:r>
                  <a:rPr lang="en-US">
                    <a:noFill/>
                  </a:rPr>
                  <a:t> </a:t>
                </a:r>
              </a:p>
            </p:txBody>
          </p:sp>
        </mc:Fallback>
      </mc:AlternateContent>
      <p:sp>
        <p:nvSpPr>
          <p:cNvPr id="7" name="TextBox 16">
            <a:extLst>
              <a:ext uri="{FF2B5EF4-FFF2-40B4-BE49-F238E27FC236}">
                <a16:creationId xmlns:a16="http://schemas.microsoft.com/office/drawing/2014/main" id="{785ECFCC-90B1-4456-BC0A-226D82A3AFAC}"/>
              </a:ext>
            </a:extLst>
          </p:cNvPr>
          <p:cNvSpPr txBox="1"/>
          <p:nvPr/>
        </p:nvSpPr>
        <p:spPr>
          <a:xfrm>
            <a:off x="8229600" y="777875"/>
            <a:ext cx="442750" cy="369332"/>
          </a:xfrm>
          <a:prstGeom prst="rect">
            <a:avLst/>
          </a:prstGeom>
          <a:noFill/>
        </p:spPr>
        <p:txBody>
          <a:bodyPr wrap="none" rtlCol="0">
            <a:spAutoFit/>
          </a:bodyPr>
          <a:lstStyle/>
          <a:p>
            <a:r>
              <a:rPr lang="en-US" dirty="0"/>
              <a:t>(</a:t>
            </a:r>
            <a:r>
              <a:rPr lang="en-US" altLang="zh-CN" dirty="0"/>
              <a:t>5</a:t>
            </a:r>
            <a:r>
              <a:rPr lang="en-US" dirty="0"/>
              <a:t>)</a:t>
            </a:r>
          </a:p>
        </p:txBody>
      </p:sp>
      <p:sp>
        <p:nvSpPr>
          <p:cNvPr id="8" name="Rectangle 1">
            <a:extLst>
              <a:ext uri="{FF2B5EF4-FFF2-40B4-BE49-F238E27FC236}">
                <a16:creationId xmlns:a16="http://schemas.microsoft.com/office/drawing/2014/main" id="{2782F7F5-4EEE-4346-AE55-48EDA437AA5E}"/>
              </a:ext>
            </a:extLst>
          </p:cNvPr>
          <p:cNvSpPr/>
          <p:nvPr/>
        </p:nvSpPr>
        <p:spPr>
          <a:xfrm>
            <a:off x="94593" y="1378983"/>
            <a:ext cx="9049407" cy="646331"/>
          </a:xfrm>
          <a:prstGeom prst="rect">
            <a:avLst/>
          </a:prstGeom>
        </p:spPr>
        <p:txBody>
          <a:bodyPr wrap="square">
            <a:spAutoFit/>
          </a:bodyPr>
          <a:lstStyle/>
          <a:p>
            <a:pPr algn="just"/>
            <a:r>
              <a:rPr lang="en-US" sz="1800" dirty="0">
                <a:solidFill>
                  <a:srgbClr val="000000"/>
                </a:solidFill>
              </a:rPr>
              <a:t>Equation (5) gives the total voltage drop between conductor </a:t>
            </a:r>
            <a:r>
              <a:rPr lang="en-US" sz="1800" i="1" dirty="0" err="1">
                <a:solidFill>
                  <a:srgbClr val="000000"/>
                </a:solidFill>
              </a:rPr>
              <a:t>i</a:t>
            </a:r>
            <a:r>
              <a:rPr lang="en-US" sz="1800" dirty="0">
                <a:solidFill>
                  <a:srgbClr val="000000"/>
                </a:solidFill>
              </a:rPr>
              <a:t> and its image. The voltage drop between conductor </a:t>
            </a:r>
            <a:r>
              <a:rPr lang="en-US" sz="1800" i="1" dirty="0" err="1">
                <a:solidFill>
                  <a:srgbClr val="000000"/>
                </a:solidFill>
              </a:rPr>
              <a:t>i</a:t>
            </a:r>
            <a:r>
              <a:rPr lang="en-US" sz="1800" dirty="0">
                <a:solidFill>
                  <a:srgbClr val="000000"/>
                </a:solidFill>
              </a:rPr>
              <a:t> and ground will be one-half of that given in Equation (5):</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9" name="TextBox 17">
                <a:extLst>
                  <a:ext uri="{FF2B5EF4-FFF2-40B4-BE49-F238E27FC236}">
                    <a16:creationId xmlns:a16="http://schemas.microsoft.com/office/drawing/2014/main" id="{198FE137-E37C-46E4-B9DD-7FED977F8421}"/>
                  </a:ext>
                </a:extLst>
              </p:cNvPr>
              <p:cNvSpPr txBox="1"/>
              <p:nvPr/>
            </p:nvSpPr>
            <p:spPr>
              <a:xfrm>
                <a:off x="2716560" y="2147171"/>
                <a:ext cx="6299393" cy="565796"/>
              </a:xfrm>
              <a:prstGeom prst="rect">
                <a:avLst/>
              </a:prstGeom>
              <a:noFill/>
            </p:spPr>
            <p:txBody>
              <a:bodyPr wrap="squar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m:rPr>
                            <m:sty m:val="p"/>
                          </m:rPr>
                          <a:rPr lang="en-US" altLang="zh-CN" sz="2000" b="0" i="1">
                            <a:latin typeface="Cambria Math" panose="02040503050406030204" pitchFamily="18" charset="0"/>
                            <a:ea typeface="Cambria Math" panose="02040503050406030204" pitchFamily="18" charset="0"/>
                          </a:rPr>
                          <m:t>i</m:t>
                        </m:r>
                        <m:r>
                          <m:rPr>
                            <m:sty m:val="p"/>
                          </m:rPr>
                          <a:rPr lang="en-US" altLang="zh-CN" sz="2000" i="1">
                            <a:latin typeface="Cambria Math" panose="02040503050406030204" pitchFamily="18" charset="0"/>
                            <a:ea typeface="Cambria Math" panose="02040503050406030204" pitchFamily="18" charset="0"/>
                          </a:rPr>
                          <m:t>g</m:t>
                        </m:r>
                      </m:sub>
                    </m:sSub>
                  </m:oMath>
                </a14:m>
                <a:r>
                  <a:rPr lang="en-US" altLang="zh-CN" sz="2000" dirty="0"/>
                  <a:t>=</a:t>
                </a:r>
                <a14:m>
                  <m:oMath xmlns:m="http://schemas.openxmlformats.org/officeDocument/2006/math">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m:t>
                        </m:r>
                      </m:num>
                      <m:den>
                        <m:r>
                          <a:rPr lang="en-US" sz="2000" i="1">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𝜋𝜀</m:t>
                        </m:r>
                      </m:den>
                    </m:f>
                    <m:r>
                      <a:rPr lang="en-US" sz="2000" i="1">
                        <a:latin typeface="Cambria Math" panose="02040503050406030204" pitchFamily="18" charset="0"/>
                        <a:ea typeface="Cambria Math" panose="02040503050406030204" pitchFamily="18" charset="0"/>
                      </a:rPr>
                      <m:t> </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𝑖</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𝑖𝑖</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sub>
                                </m:sSub>
                              </m:den>
                            </m:f>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𝑗</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𝑖𝑗</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𝑖𝑗</m:t>
                                    </m:r>
                                  </m:sub>
                                </m:sSub>
                              </m:den>
                            </m:f>
                          </m:e>
                        </m:func>
                      </m:e>
                    </m:d>
                  </m:oMath>
                </a14:m>
                <a:endParaRPr lang="en-US" dirty="0"/>
              </a:p>
            </p:txBody>
          </p:sp>
        </mc:Choice>
        <mc:Fallback xmlns="">
          <p:sp>
            <p:nvSpPr>
              <p:cNvPr id="9" name="TextBox 17">
                <a:extLst>
                  <a:ext uri="{FF2B5EF4-FFF2-40B4-BE49-F238E27FC236}">
                    <a16:creationId xmlns:a16="http://schemas.microsoft.com/office/drawing/2014/main" id="{198FE137-E37C-46E4-B9DD-7FED977F8421}"/>
                  </a:ext>
                </a:extLst>
              </p:cNvPr>
              <p:cNvSpPr txBox="1">
                <a:spLocks noRot="1" noChangeAspect="1" noMove="1" noResize="1" noEditPoints="1" noAdjustHandles="1" noChangeArrowheads="1" noChangeShapeType="1" noTextEdit="1"/>
              </p:cNvSpPr>
              <p:nvPr/>
            </p:nvSpPr>
            <p:spPr>
              <a:xfrm>
                <a:off x="2716560" y="2147171"/>
                <a:ext cx="6299393" cy="565796"/>
              </a:xfrm>
              <a:prstGeom prst="rect">
                <a:avLst/>
              </a:prstGeom>
              <a:blipFill>
                <a:blip r:embed="rId3"/>
                <a:stretch>
                  <a:fillRect b="-2151"/>
                </a:stretch>
              </a:blipFill>
            </p:spPr>
            <p:txBody>
              <a:bodyPr/>
              <a:lstStyle/>
              <a:p>
                <a:r>
                  <a:rPr lang="en-US">
                    <a:noFill/>
                  </a:rPr>
                  <a:t> </a:t>
                </a:r>
              </a:p>
            </p:txBody>
          </p:sp>
        </mc:Fallback>
      </mc:AlternateContent>
      <p:sp>
        <p:nvSpPr>
          <p:cNvPr id="10" name="TextBox 18">
            <a:extLst>
              <a:ext uri="{FF2B5EF4-FFF2-40B4-BE49-F238E27FC236}">
                <a16:creationId xmlns:a16="http://schemas.microsoft.com/office/drawing/2014/main" id="{00437FB5-B15C-468C-BB94-09317C0EA7B3}"/>
              </a:ext>
            </a:extLst>
          </p:cNvPr>
          <p:cNvSpPr txBox="1"/>
          <p:nvPr/>
        </p:nvSpPr>
        <p:spPr>
          <a:xfrm>
            <a:off x="8229600" y="2188292"/>
            <a:ext cx="442750" cy="369332"/>
          </a:xfrm>
          <a:prstGeom prst="rect">
            <a:avLst/>
          </a:prstGeom>
          <a:noFill/>
        </p:spPr>
        <p:txBody>
          <a:bodyPr wrap="none" rtlCol="0">
            <a:spAutoFit/>
          </a:bodyPr>
          <a:lstStyle/>
          <a:p>
            <a:r>
              <a:rPr lang="en-US" dirty="0"/>
              <a:t>(</a:t>
            </a:r>
            <a:r>
              <a:rPr lang="en-US" altLang="zh-CN" dirty="0"/>
              <a:t>6</a:t>
            </a:r>
            <a:r>
              <a:rPr lang="en-US" dirty="0"/>
              <a:t>)</a:t>
            </a:r>
          </a:p>
        </p:txBody>
      </p:sp>
      <p:sp>
        <p:nvSpPr>
          <p:cNvPr id="11" name="Rectangle 6">
            <a:extLst>
              <a:ext uri="{FF2B5EF4-FFF2-40B4-BE49-F238E27FC236}">
                <a16:creationId xmlns:a16="http://schemas.microsoft.com/office/drawing/2014/main" id="{6EDCE5EB-EB8F-4139-8273-37A6C03A9B1C}"/>
              </a:ext>
            </a:extLst>
          </p:cNvPr>
          <p:cNvSpPr/>
          <p:nvPr/>
        </p:nvSpPr>
        <p:spPr>
          <a:xfrm>
            <a:off x="118945" y="2753952"/>
            <a:ext cx="9049407" cy="369332"/>
          </a:xfrm>
          <a:prstGeom prst="rect">
            <a:avLst/>
          </a:prstGeom>
        </p:spPr>
        <p:txBody>
          <a:bodyPr wrap="square">
            <a:spAutoFit/>
          </a:bodyPr>
          <a:lstStyle/>
          <a:p>
            <a:r>
              <a:rPr lang="en-US" sz="1800" dirty="0">
                <a:solidFill>
                  <a:srgbClr val="000000"/>
                </a:solidFill>
              </a:rPr>
              <a:t>Equation (6) can be written in general form as</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2" name="TextBox 19">
                <a:extLst>
                  <a:ext uri="{FF2B5EF4-FFF2-40B4-BE49-F238E27FC236}">
                    <a16:creationId xmlns:a16="http://schemas.microsoft.com/office/drawing/2014/main" id="{6C53A1D1-8B8E-4591-87ED-7F588B873BC3}"/>
                  </a:ext>
                </a:extLst>
              </p:cNvPr>
              <p:cNvSpPr txBox="1"/>
              <p:nvPr/>
            </p:nvSpPr>
            <p:spPr>
              <a:xfrm>
                <a:off x="3364221" y="3164269"/>
                <a:ext cx="2887061" cy="417487"/>
              </a:xfrm>
              <a:prstGeom prst="rect">
                <a:avLst/>
              </a:prstGeom>
              <a:noFill/>
            </p:spPr>
            <p:txBody>
              <a:bodyPr wrap="squar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m:rPr>
                            <m:sty m:val="p"/>
                          </m:rPr>
                          <a:rPr lang="en-US" altLang="zh-CN" sz="2000" b="0" i="1">
                            <a:latin typeface="Cambria Math" panose="02040503050406030204" pitchFamily="18" charset="0"/>
                            <a:ea typeface="Cambria Math" panose="02040503050406030204" pitchFamily="18" charset="0"/>
                          </a:rPr>
                          <m:t>i</m:t>
                        </m:r>
                        <m:r>
                          <m:rPr>
                            <m:sty m:val="p"/>
                          </m:rPr>
                          <a:rPr lang="en-US" altLang="zh-CN" sz="2000" i="1">
                            <a:latin typeface="Cambria Math" panose="02040503050406030204" pitchFamily="18" charset="0"/>
                            <a:ea typeface="Cambria Math" panose="02040503050406030204" pitchFamily="18" charset="0"/>
                          </a:rPr>
                          <m:t>g</m:t>
                        </m:r>
                      </m:sub>
                    </m:sSub>
                  </m:oMath>
                </a14:m>
                <a:r>
                  <a:rPr lang="en-US" altLang="zh-CN" sz="2000" dirty="0"/>
                  <a:t>=</a:t>
                </a:r>
                <a14:m>
                  <m:oMath xmlns:m="http://schemas.openxmlformats.org/officeDocument/2006/math">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i="1">
                            <a:solidFill>
                              <a:srgbClr val="FF0000"/>
                            </a:solidFill>
                            <a:latin typeface="Cambria Math" panose="02040503050406030204" pitchFamily="18" charset="0"/>
                          </a:rPr>
                          <m:t>𝑖𝑖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i="1">
                            <a:solidFill>
                              <a:srgbClr val="FF0000"/>
                            </a:solidFill>
                            <a:latin typeface="Cambria Math" panose="02040503050406030204" pitchFamily="18" charset="0"/>
                          </a:rPr>
                          <m:t>𝑖𝑗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𝑗</m:t>
                        </m:r>
                      </m:sub>
                    </m:sSub>
                  </m:oMath>
                </a14:m>
                <a:endParaRPr lang="en-US" dirty="0"/>
              </a:p>
            </p:txBody>
          </p:sp>
        </mc:Choice>
        <mc:Fallback xmlns="">
          <p:sp>
            <p:nvSpPr>
              <p:cNvPr id="12" name="TextBox 19">
                <a:extLst>
                  <a:ext uri="{FF2B5EF4-FFF2-40B4-BE49-F238E27FC236}">
                    <a16:creationId xmlns:a16="http://schemas.microsoft.com/office/drawing/2014/main" id="{6C53A1D1-8B8E-4591-87ED-7F588B873BC3}"/>
                  </a:ext>
                </a:extLst>
              </p:cNvPr>
              <p:cNvSpPr txBox="1">
                <a:spLocks noRot="1" noChangeAspect="1" noMove="1" noResize="1" noEditPoints="1" noAdjustHandles="1" noChangeArrowheads="1" noChangeShapeType="1" noTextEdit="1"/>
              </p:cNvSpPr>
              <p:nvPr/>
            </p:nvSpPr>
            <p:spPr>
              <a:xfrm>
                <a:off x="3364221" y="3164269"/>
                <a:ext cx="2887061" cy="417487"/>
              </a:xfrm>
              <a:prstGeom prst="rect">
                <a:avLst/>
              </a:prstGeom>
              <a:blipFill>
                <a:blip r:embed="rId4"/>
                <a:stretch>
                  <a:fillRect l="-2632" t="-17647" b="-26471"/>
                </a:stretch>
              </a:blipFill>
            </p:spPr>
            <p:txBody>
              <a:bodyPr/>
              <a:lstStyle/>
              <a:p>
                <a:r>
                  <a:rPr lang="en-US">
                    <a:noFill/>
                  </a:rPr>
                  <a:t> </a:t>
                </a:r>
              </a:p>
            </p:txBody>
          </p:sp>
        </mc:Fallback>
      </mc:AlternateContent>
      <p:sp>
        <p:nvSpPr>
          <p:cNvPr id="13" name="TextBox 20">
            <a:extLst>
              <a:ext uri="{FF2B5EF4-FFF2-40B4-BE49-F238E27FC236}">
                <a16:creationId xmlns:a16="http://schemas.microsoft.com/office/drawing/2014/main" id="{CA3B969D-1B93-43E6-B037-91403EA3B385}"/>
              </a:ext>
            </a:extLst>
          </p:cNvPr>
          <p:cNvSpPr txBox="1"/>
          <p:nvPr/>
        </p:nvSpPr>
        <p:spPr>
          <a:xfrm>
            <a:off x="8229600" y="3178600"/>
            <a:ext cx="442750" cy="369332"/>
          </a:xfrm>
          <a:prstGeom prst="rect">
            <a:avLst/>
          </a:prstGeom>
          <a:noFill/>
        </p:spPr>
        <p:txBody>
          <a:bodyPr wrap="none" rtlCol="0">
            <a:spAutoFit/>
          </a:bodyPr>
          <a:lstStyle/>
          <a:p>
            <a:r>
              <a:rPr lang="en-US" dirty="0"/>
              <a:t>(</a:t>
            </a:r>
            <a:r>
              <a:rPr lang="en-US" altLang="zh-CN" dirty="0"/>
              <a:t>7</a:t>
            </a:r>
            <a:r>
              <a:rPr lang="en-US" dirty="0"/>
              <a:t>)</a:t>
            </a:r>
          </a:p>
        </p:txBody>
      </p:sp>
      <mc:AlternateContent xmlns:mc="http://schemas.openxmlformats.org/markup-compatibility/2006" xmlns:a14="http://schemas.microsoft.com/office/drawing/2010/main">
        <mc:Choice Requires="a14">
          <p:sp>
            <p:nvSpPr>
              <p:cNvPr id="14" name="Rectangle 8">
                <a:extLst>
                  <a:ext uri="{FF2B5EF4-FFF2-40B4-BE49-F238E27FC236}">
                    <a16:creationId xmlns:a16="http://schemas.microsoft.com/office/drawing/2014/main" id="{9DED8012-EDC7-4275-BB89-329580FFB6DD}"/>
                  </a:ext>
                </a:extLst>
              </p:cNvPr>
              <p:cNvSpPr/>
              <p:nvPr/>
            </p:nvSpPr>
            <p:spPr>
              <a:xfrm>
                <a:off x="118945" y="3619362"/>
                <a:ext cx="8897008" cy="682431"/>
              </a:xfrm>
              <a:prstGeom prst="rect">
                <a:avLst/>
              </a:prstGeom>
            </p:spPr>
            <p:txBody>
              <a:bodyPr wrap="square">
                <a:spAutoFit/>
              </a:bodyPr>
              <a:lstStyle/>
              <a:p>
                <a:r>
                  <a:rPr lang="en-US" sz="1800" dirty="0">
                    <a:solidFill>
                      <a:srgbClr val="000000"/>
                    </a:solidFill>
                  </a:rPr>
                  <a:t>where </a:t>
                </a:r>
                <a14:m>
                  <m:oMath xmlns:m="http://schemas.openxmlformats.org/officeDocument/2006/math">
                    <m:sSub>
                      <m:sSubPr>
                        <m:ctrlPr>
                          <a:rPr lang="en-US" sz="1800" i="1">
                            <a:solidFill>
                              <a:srgbClr val="FF0000"/>
                            </a:solidFill>
                            <a:latin typeface="Cambria Math" panose="02040503050406030204" pitchFamily="18" charset="0"/>
                          </a:rPr>
                        </m:ctrlPr>
                      </m:sSubPr>
                      <m:e>
                        <m:acc>
                          <m:accPr>
                            <m:chr m:val="̂"/>
                            <m:ctrlPr>
                              <a:rPr lang="en-US" sz="1800" i="1">
                                <a:solidFill>
                                  <a:srgbClr val="FF0000"/>
                                </a:solidFill>
                                <a:latin typeface="Cambria Math" panose="02040503050406030204" pitchFamily="18" charset="0"/>
                              </a:rPr>
                            </m:ctrlPr>
                          </m:accPr>
                          <m:e>
                            <m:r>
                              <a:rPr lang="en-US" sz="1800" i="1">
                                <a:solidFill>
                                  <a:srgbClr val="FF0000"/>
                                </a:solidFill>
                                <a:latin typeface="Cambria Math" panose="02040503050406030204" pitchFamily="18" charset="0"/>
                              </a:rPr>
                              <m:t>𝑃</m:t>
                            </m:r>
                          </m:e>
                        </m:acc>
                      </m:e>
                      <m:sub>
                        <m:r>
                          <a:rPr lang="en-US" sz="1800" i="1">
                            <a:solidFill>
                              <a:srgbClr val="FF0000"/>
                            </a:solidFill>
                            <a:latin typeface="Cambria Math" panose="02040503050406030204" pitchFamily="18" charset="0"/>
                          </a:rPr>
                          <m:t>𝑖𝑖</m:t>
                        </m:r>
                      </m:sub>
                    </m:sSub>
                  </m:oMath>
                </a14:m>
                <a:r>
                  <a:rPr lang="en-US" sz="1800" dirty="0">
                    <a:solidFill>
                      <a:srgbClr val="000000"/>
                    </a:solidFill>
                  </a:rPr>
                  <a:t> and </a:t>
                </a:r>
                <a14:m>
                  <m:oMath xmlns:m="http://schemas.openxmlformats.org/officeDocument/2006/math">
                    <m:sSub>
                      <m:sSubPr>
                        <m:ctrlPr>
                          <a:rPr lang="en-US" sz="1800" i="1">
                            <a:solidFill>
                              <a:srgbClr val="FF0000"/>
                            </a:solidFill>
                            <a:latin typeface="Cambria Math" panose="02040503050406030204" pitchFamily="18" charset="0"/>
                          </a:rPr>
                        </m:ctrlPr>
                      </m:sSubPr>
                      <m:e>
                        <m:acc>
                          <m:accPr>
                            <m:chr m:val="̂"/>
                            <m:ctrlPr>
                              <a:rPr lang="en-US" sz="1800" i="1">
                                <a:solidFill>
                                  <a:srgbClr val="FF0000"/>
                                </a:solidFill>
                                <a:latin typeface="Cambria Math" panose="02040503050406030204" pitchFamily="18" charset="0"/>
                              </a:rPr>
                            </m:ctrlPr>
                          </m:accPr>
                          <m:e>
                            <m:r>
                              <a:rPr lang="en-US" sz="1800" i="1">
                                <a:solidFill>
                                  <a:srgbClr val="FF0000"/>
                                </a:solidFill>
                                <a:latin typeface="Cambria Math" panose="02040503050406030204" pitchFamily="18" charset="0"/>
                              </a:rPr>
                              <m:t>𝑃</m:t>
                            </m:r>
                          </m:e>
                        </m:acc>
                      </m:e>
                      <m:sub>
                        <m:r>
                          <a:rPr lang="en-US" sz="1800" i="1">
                            <a:solidFill>
                              <a:srgbClr val="FF0000"/>
                            </a:solidFill>
                            <a:latin typeface="Cambria Math" panose="02040503050406030204" pitchFamily="18" charset="0"/>
                          </a:rPr>
                          <m:t>𝑖𝑗</m:t>
                        </m:r>
                      </m:sub>
                    </m:sSub>
                  </m:oMath>
                </a14:m>
                <a:r>
                  <a:rPr lang="en-US" sz="1800" dirty="0">
                    <a:solidFill>
                      <a:srgbClr val="000000"/>
                    </a:solidFill>
                  </a:rPr>
                  <a:t> are the self- and mutual “potential coefficients.”</a:t>
                </a:r>
              </a:p>
              <a:p>
                <a:r>
                  <a:rPr lang="en-US" sz="1800" dirty="0">
                    <a:solidFill>
                      <a:srgbClr val="000000"/>
                    </a:solidFill>
                  </a:rPr>
                  <a:t>For overhead lines the relative permittivity of air is assumed to be 1.0 so that</a:t>
                </a:r>
              </a:p>
            </p:txBody>
          </p:sp>
        </mc:Choice>
        <mc:Fallback xmlns="">
          <p:sp>
            <p:nvSpPr>
              <p:cNvPr id="14" name="Rectangle 8">
                <a:extLst>
                  <a:ext uri="{FF2B5EF4-FFF2-40B4-BE49-F238E27FC236}">
                    <a16:creationId xmlns:a16="http://schemas.microsoft.com/office/drawing/2014/main" id="{9DED8012-EDC7-4275-BB89-329580FFB6DD}"/>
                  </a:ext>
                </a:extLst>
              </p:cNvPr>
              <p:cNvSpPr>
                <a:spLocks noRot="1" noChangeAspect="1" noMove="1" noResize="1" noEditPoints="1" noAdjustHandles="1" noChangeArrowheads="1" noChangeShapeType="1" noTextEdit="1"/>
              </p:cNvSpPr>
              <p:nvPr/>
            </p:nvSpPr>
            <p:spPr>
              <a:xfrm>
                <a:off x="118945" y="3619362"/>
                <a:ext cx="8897008" cy="682431"/>
              </a:xfrm>
              <a:prstGeom prst="rect">
                <a:avLst/>
              </a:prstGeom>
              <a:blipFill>
                <a:blip r:embed="rId5"/>
                <a:stretch>
                  <a:fillRect l="-427"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21">
                <a:extLst>
                  <a:ext uri="{FF2B5EF4-FFF2-40B4-BE49-F238E27FC236}">
                    <a16:creationId xmlns:a16="http://schemas.microsoft.com/office/drawing/2014/main" id="{77237665-68C8-4D0A-96BA-B14972CD0101}"/>
                  </a:ext>
                </a:extLst>
              </p:cNvPr>
              <p:cNvSpPr txBox="1"/>
              <p:nvPr/>
            </p:nvSpPr>
            <p:spPr>
              <a:xfrm>
                <a:off x="947948" y="4288586"/>
                <a:ext cx="7391400" cy="369332"/>
              </a:xfrm>
              <a:prstGeom prst="rect">
                <a:avLst/>
              </a:prstGeom>
              <a:noFill/>
            </p:spPr>
            <p:txBody>
              <a:bodyPr wrap="squar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𝜀</m:t>
                        </m:r>
                      </m:e>
                      <m:sub>
                        <m:r>
                          <a:rPr lang="en-US" sz="2000" b="0" i="1" smtClean="0">
                            <a:latin typeface="Cambria Math" panose="02040503050406030204" pitchFamily="18" charset="0"/>
                            <a:ea typeface="Cambria Math" panose="02040503050406030204" pitchFamily="18" charset="0"/>
                          </a:rPr>
                          <m:t>0</m:t>
                        </m:r>
                      </m:sub>
                    </m:sSub>
                  </m:oMath>
                </a14:m>
                <a:r>
                  <a:rPr lang="en-US" altLang="zh-CN" sz="2000" dirty="0"/>
                  <a:t>=1.0</a:t>
                </a:r>
                <a14:m>
                  <m:oMath xmlns:m="http://schemas.openxmlformats.org/officeDocument/2006/math">
                    <m:r>
                      <a:rPr lang="en-US" altLang="zh-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8.85×</m:t>
                    </m:r>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10</m:t>
                        </m:r>
                      </m:e>
                      <m:sup>
                        <m:r>
                          <a:rPr lang="en-US" altLang="zh-CN" sz="2000" b="0" i="1" smtClean="0">
                            <a:latin typeface="Cambria Math" panose="02040503050406030204" pitchFamily="18" charset="0"/>
                            <a:ea typeface="Cambria Math" panose="02040503050406030204" pitchFamily="18" charset="0"/>
                          </a:rPr>
                          <m:t>−12</m:t>
                        </m:r>
                      </m:sup>
                    </m:sSup>
                    <m:r>
                      <a:rPr lang="en-US" altLang="zh-CN" sz="2000" b="0" i="1" smtClean="0">
                        <a:latin typeface="Cambria Math" panose="02040503050406030204" pitchFamily="18" charset="0"/>
                        <a:ea typeface="Cambria Math" panose="02040503050406030204" pitchFamily="18" charset="0"/>
                      </a:rPr>
                      <m:t> </m:t>
                    </m:r>
                    <m:f>
                      <m:fPr>
                        <m:type m:val="lin"/>
                        <m:ctrlPr>
                          <a:rPr lang="en-US" altLang="zh-CN" sz="2000" b="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𝐹</m:t>
                        </m:r>
                      </m:num>
                      <m:den>
                        <m:r>
                          <a:rPr lang="en-US" altLang="zh-CN" sz="2000" b="0" i="1" smtClean="0">
                            <a:latin typeface="Cambria Math" panose="02040503050406030204" pitchFamily="18" charset="0"/>
                            <a:ea typeface="Cambria Math" panose="02040503050406030204" pitchFamily="18" charset="0"/>
                          </a:rPr>
                          <m:t>𝑚</m:t>
                        </m:r>
                      </m:den>
                    </m:f>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m:rPr>
                            <m:sty m:val="p"/>
                          </m:rPr>
                          <a:rPr lang="en-US" altLang="zh-CN" i="1">
                            <a:latin typeface="Cambria Math" panose="02040503050406030204" pitchFamily="18" charset="0"/>
                            <a:ea typeface="Cambria Math" panose="02040503050406030204" pitchFamily="18" charset="0"/>
                          </a:rPr>
                          <m:t>air</m:t>
                        </m:r>
                      </m:sub>
                    </m:sSub>
                  </m:oMath>
                </a14:m>
                <a:r>
                  <a:rPr lang="en-US" altLang="zh-CN" sz="2000" dirty="0"/>
                  <a:t>=1</a:t>
                </a:r>
                <a14:m>
                  <m:oMath xmlns:m="http://schemas.openxmlformats.org/officeDocument/2006/math">
                    <m:r>
                      <a:rPr lang="en-US" altLang="zh-CN" sz="2000" b="0" i="0" smtClean="0">
                        <a:latin typeface="Cambria Math" panose="02040503050406030204" pitchFamily="18" charset="0"/>
                        <a:ea typeface="Cambria Math" panose="02040503050406030204" pitchFamily="18" charset="0"/>
                      </a:rPr>
                      <m:t>.4240</m:t>
                    </m:r>
                    <m:r>
                      <a:rPr lang="en-US" altLang="zh-CN" sz="2000" i="1">
                        <a:latin typeface="Cambria Math" panose="02040503050406030204" pitchFamily="18" charset="0"/>
                        <a:ea typeface="Cambria Math" panose="02040503050406030204" pitchFamily="18" charset="0"/>
                      </a:rPr>
                      <m:t>×</m:t>
                    </m:r>
                    <m:sSup>
                      <m:sSupPr>
                        <m:ctrlPr>
                          <a:rPr lang="en-US" altLang="zh-CN" sz="2000" i="1">
                            <a:latin typeface="Cambria Math" panose="02040503050406030204" pitchFamily="18" charset="0"/>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10</m:t>
                        </m:r>
                      </m:e>
                      <m:sup>
                        <m:r>
                          <a:rPr lang="en-US" altLang="zh-CN" sz="2000" i="1">
                            <a:latin typeface="Cambria Math" panose="02040503050406030204" pitchFamily="18" charset="0"/>
                            <a:ea typeface="Cambria Math" panose="02040503050406030204" pitchFamily="18" charset="0"/>
                          </a:rPr>
                          <m:t>−2</m:t>
                        </m:r>
                      </m:sup>
                    </m:sSup>
                    <m:r>
                      <a:rPr lang="en-US" altLang="zh-CN" sz="2000" i="1">
                        <a:latin typeface="Cambria Math" panose="02040503050406030204" pitchFamily="18" charset="0"/>
                        <a:ea typeface="Cambria Math" panose="02040503050406030204" pitchFamily="18" charset="0"/>
                      </a:rPr>
                      <m:t> </m:t>
                    </m:r>
                    <m:r>
                      <a:rPr lang="zh-CN" altLang="en-US" sz="2000" i="1" smtClean="0">
                        <a:latin typeface="Cambria Math" panose="02040503050406030204" pitchFamily="18" charset="0"/>
                        <a:ea typeface="Cambria Math" panose="02040503050406030204" pitchFamily="18" charset="0"/>
                      </a:rPr>
                      <m:t>𝜇</m:t>
                    </m:r>
                    <m:r>
                      <a:rPr lang="en-US" altLang="zh-CN" sz="2000" b="0" i="1" smtClean="0">
                        <a:latin typeface="Cambria Math" panose="02040503050406030204" pitchFamily="18" charset="0"/>
                        <a:ea typeface="Cambria Math" panose="02040503050406030204" pitchFamily="18" charset="0"/>
                      </a:rPr>
                      <m:t>𝐹</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𝑚𝑖𝑙𝑒</m:t>
                    </m:r>
                  </m:oMath>
                </a14:m>
                <a:endParaRPr lang="en-US" dirty="0"/>
              </a:p>
            </p:txBody>
          </p:sp>
        </mc:Choice>
        <mc:Fallback xmlns="">
          <p:sp>
            <p:nvSpPr>
              <p:cNvPr id="15" name="TextBox 21">
                <a:extLst>
                  <a:ext uri="{FF2B5EF4-FFF2-40B4-BE49-F238E27FC236}">
                    <a16:creationId xmlns:a16="http://schemas.microsoft.com/office/drawing/2014/main" id="{77237665-68C8-4D0A-96BA-B14972CD0101}"/>
                  </a:ext>
                </a:extLst>
              </p:cNvPr>
              <p:cNvSpPr txBox="1">
                <a:spLocks noRot="1" noChangeAspect="1" noMove="1" noResize="1" noEditPoints="1" noAdjustHandles="1" noChangeArrowheads="1" noChangeShapeType="1" noTextEdit="1"/>
              </p:cNvSpPr>
              <p:nvPr/>
            </p:nvSpPr>
            <p:spPr>
              <a:xfrm>
                <a:off x="947948" y="4288586"/>
                <a:ext cx="7391400" cy="369332"/>
              </a:xfrm>
              <a:prstGeom prst="rect">
                <a:avLst/>
              </a:prstGeom>
              <a:blipFill>
                <a:blip r:embed="rId6"/>
                <a:stretch>
                  <a:fillRect l="-908" t="-126667" b="-206667"/>
                </a:stretch>
              </a:blipFill>
            </p:spPr>
            <p:txBody>
              <a:bodyPr/>
              <a:lstStyle/>
              <a:p>
                <a:r>
                  <a:rPr lang="en-US">
                    <a:noFill/>
                  </a:rPr>
                  <a:t> </a:t>
                </a:r>
              </a:p>
            </p:txBody>
          </p:sp>
        </mc:Fallback>
      </mc:AlternateContent>
      <p:sp>
        <p:nvSpPr>
          <p:cNvPr id="16" name="TextBox 22">
            <a:extLst>
              <a:ext uri="{FF2B5EF4-FFF2-40B4-BE49-F238E27FC236}">
                <a16:creationId xmlns:a16="http://schemas.microsoft.com/office/drawing/2014/main" id="{53F121FD-EB62-4167-91F6-E478A8557AF2}"/>
              </a:ext>
            </a:extLst>
          </p:cNvPr>
          <p:cNvSpPr txBox="1"/>
          <p:nvPr/>
        </p:nvSpPr>
        <p:spPr>
          <a:xfrm>
            <a:off x="8231364" y="4249051"/>
            <a:ext cx="442750" cy="369332"/>
          </a:xfrm>
          <a:prstGeom prst="rect">
            <a:avLst/>
          </a:prstGeom>
          <a:noFill/>
        </p:spPr>
        <p:txBody>
          <a:bodyPr wrap="none" rtlCol="0">
            <a:spAutoFit/>
          </a:bodyPr>
          <a:lstStyle/>
          <a:p>
            <a:r>
              <a:rPr lang="en-US" dirty="0"/>
              <a:t>(</a:t>
            </a:r>
            <a:r>
              <a:rPr lang="en-US" altLang="zh-CN" dirty="0"/>
              <a:t>8</a:t>
            </a:r>
            <a:r>
              <a:rPr lang="en-US" dirty="0"/>
              <a:t>)</a:t>
            </a:r>
          </a:p>
        </p:txBody>
      </p:sp>
      <p:sp>
        <p:nvSpPr>
          <p:cNvPr id="18" name="Rectangle 9">
            <a:extLst>
              <a:ext uri="{FF2B5EF4-FFF2-40B4-BE49-F238E27FC236}">
                <a16:creationId xmlns:a16="http://schemas.microsoft.com/office/drawing/2014/main" id="{8BF159C1-8CAC-4741-92D0-618B21005015}"/>
              </a:ext>
            </a:extLst>
          </p:cNvPr>
          <p:cNvSpPr/>
          <p:nvPr/>
        </p:nvSpPr>
        <p:spPr>
          <a:xfrm>
            <a:off x="118945" y="4727330"/>
            <a:ext cx="8796455" cy="646331"/>
          </a:xfrm>
          <a:prstGeom prst="rect">
            <a:avLst/>
          </a:prstGeom>
        </p:spPr>
        <p:txBody>
          <a:bodyPr wrap="square">
            <a:spAutoFit/>
          </a:bodyPr>
          <a:lstStyle/>
          <a:p>
            <a:pPr algn="just"/>
            <a:r>
              <a:rPr lang="en-US" sz="1800" dirty="0">
                <a:solidFill>
                  <a:srgbClr val="000000"/>
                </a:solidFill>
              </a:rPr>
              <a:t>Using the value of permittivity in </a:t>
            </a:r>
            <a:r>
              <a:rPr lang="en-US" sz="1800" dirty="0" err="1">
                <a:solidFill>
                  <a:srgbClr val="000000"/>
                </a:solidFill>
              </a:rPr>
              <a:t>μF</a:t>
            </a:r>
            <a:r>
              <a:rPr lang="en-US" sz="1800" dirty="0">
                <a:solidFill>
                  <a:srgbClr val="000000"/>
                </a:solidFill>
              </a:rPr>
              <a:t>/mile, the self- and mutual potential coefficients are defined </a:t>
            </a:r>
            <a:r>
              <a:rPr lang="en-US" altLang="zh-CN" sz="1800" dirty="0">
                <a:solidFill>
                  <a:srgbClr val="000000"/>
                </a:solidFill>
              </a:rPr>
              <a:t>as</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9" name="TextBox 24">
                <a:extLst>
                  <a:ext uri="{FF2B5EF4-FFF2-40B4-BE49-F238E27FC236}">
                    <a16:creationId xmlns:a16="http://schemas.microsoft.com/office/drawing/2014/main" id="{6CA44296-9D12-4222-8645-EFFDA4E399E0}"/>
                  </a:ext>
                </a:extLst>
              </p:cNvPr>
              <p:cNvSpPr txBox="1"/>
              <p:nvPr/>
            </p:nvSpPr>
            <p:spPr>
              <a:xfrm>
                <a:off x="2652343" y="4992817"/>
                <a:ext cx="3708259" cy="526811"/>
              </a:xfrm>
              <a:prstGeom prst="rect">
                <a:avLst/>
              </a:prstGeom>
              <a:noFill/>
            </p:spPr>
            <p:txBody>
              <a:bodyPr wrap="none" lIns="0" tIns="0" rIns="0" bIns="0" rtlCol="0">
                <a:spAutoFit/>
              </a:bodyPr>
              <a:lstStyle/>
              <a:p>
                <a14:m>
                  <m:oMath xmlns:m="http://schemas.openxmlformats.org/officeDocument/2006/math">
                    <m:sSub>
                      <m:sSubPr>
                        <m:ctrlPr>
                          <a:rPr lang="en-US" sz="2200" i="1" smtClean="0">
                            <a:solidFill>
                              <a:srgbClr val="FF0000"/>
                            </a:solidFill>
                            <a:latin typeface="Cambria Math" panose="02040503050406030204" pitchFamily="18" charset="0"/>
                          </a:rPr>
                        </m:ctrlPr>
                      </m:sSubPr>
                      <m:e>
                        <m:acc>
                          <m:accPr>
                            <m:chr m:val="̂"/>
                            <m:ctrlPr>
                              <a:rPr lang="en-US" sz="2200" i="1">
                                <a:solidFill>
                                  <a:srgbClr val="FF0000"/>
                                </a:solidFill>
                                <a:latin typeface="Cambria Math" panose="02040503050406030204" pitchFamily="18" charset="0"/>
                              </a:rPr>
                            </m:ctrlPr>
                          </m:accPr>
                          <m:e>
                            <m:r>
                              <a:rPr lang="en-US" sz="2200" i="1">
                                <a:solidFill>
                                  <a:srgbClr val="FF0000"/>
                                </a:solidFill>
                                <a:latin typeface="Cambria Math" panose="02040503050406030204" pitchFamily="18" charset="0"/>
                              </a:rPr>
                              <m:t>𝑃</m:t>
                            </m:r>
                          </m:e>
                        </m:acc>
                      </m:e>
                      <m:sub>
                        <m:r>
                          <a:rPr lang="en-US" sz="2200" b="0" i="1" smtClean="0">
                            <a:solidFill>
                              <a:srgbClr val="FF0000"/>
                            </a:solidFill>
                            <a:latin typeface="Cambria Math" panose="02040503050406030204" pitchFamily="18" charset="0"/>
                          </a:rPr>
                          <m:t>𝑖𝑖</m:t>
                        </m:r>
                      </m:sub>
                    </m:sSub>
                    <m:r>
                      <a:rPr lang="en-US" sz="2200" b="0" i="1" smtClean="0">
                        <a:solidFill>
                          <a:srgbClr val="FF0000"/>
                        </a:solidFill>
                        <a:latin typeface="Cambria Math" panose="02040503050406030204" pitchFamily="18" charset="0"/>
                      </a:rPr>
                      <m:t>=11.17689∗</m:t>
                    </m:r>
                    <m:func>
                      <m:funcPr>
                        <m:ctrlPr>
                          <a:rPr lang="en-US" sz="2200" i="1">
                            <a:solidFill>
                              <a:srgbClr val="FF0000"/>
                            </a:solidFill>
                            <a:latin typeface="Cambria Math" panose="02040503050406030204" pitchFamily="18" charset="0"/>
                          </a:rPr>
                        </m:ctrlPr>
                      </m:funcPr>
                      <m:fName>
                        <m:r>
                          <m:rPr>
                            <m:sty m:val="p"/>
                          </m:rPr>
                          <a:rPr lang="en-US" sz="2200">
                            <a:solidFill>
                              <a:srgbClr val="FF0000"/>
                            </a:solidFill>
                            <a:latin typeface="Cambria Math" panose="02040503050406030204" pitchFamily="18" charset="0"/>
                          </a:rPr>
                          <m:t>ln</m:t>
                        </m:r>
                      </m:fName>
                      <m:e>
                        <m:f>
                          <m:fPr>
                            <m:ctrlPr>
                              <a:rPr lang="en-US" sz="2200" i="1">
                                <a:solidFill>
                                  <a:srgbClr val="FF0000"/>
                                </a:solidFill>
                                <a:latin typeface="Cambria Math" panose="02040503050406030204" pitchFamily="18" charset="0"/>
                              </a:rPr>
                            </m:ctrlPr>
                          </m:fPr>
                          <m:num>
                            <m:sSub>
                              <m:sSubPr>
                                <m:ctrlPr>
                                  <a:rPr lang="en-US" sz="2200" i="1">
                                    <a:solidFill>
                                      <a:srgbClr val="FF0000"/>
                                    </a:solidFill>
                                    <a:latin typeface="Cambria Math" panose="02040503050406030204" pitchFamily="18" charset="0"/>
                                  </a:rPr>
                                </m:ctrlPr>
                              </m:sSubPr>
                              <m:e>
                                <m:r>
                                  <a:rPr lang="en-US" sz="2200" i="1">
                                    <a:solidFill>
                                      <a:srgbClr val="FF0000"/>
                                    </a:solidFill>
                                    <a:latin typeface="Cambria Math" panose="02040503050406030204" pitchFamily="18" charset="0"/>
                                    <a:ea typeface="Cambria Math" panose="02040503050406030204" pitchFamily="18" charset="0"/>
                                  </a:rPr>
                                  <m:t>𝑆</m:t>
                                </m:r>
                              </m:e>
                              <m:sub>
                                <m:r>
                                  <a:rPr lang="en-US" sz="2200" i="1">
                                    <a:solidFill>
                                      <a:srgbClr val="FF0000"/>
                                    </a:solidFill>
                                    <a:latin typeface="Cambria Math" panose="02040503050406030204" pitchFamily="18" charset="0"/>
                                    <a:ea typeface="Cambria Math" panose="02040503050406030204" pitchFamily="18" charset="0"/>
                                  </a:rPr>
                                  <m:t>𝑖𝑖</m:t>
                                </m:r>
                              </m:sub>
                            </m:sSub>
                          </m:num>
                          <m:den>
                            <m:sSub>
                              <m:sSubPr>
                                <m:ctrlPr>
                                  <a:rPr lang="en-US" sz="2200" i="1">
                                    <a:solidFill>
                                      <a:srgbClr val="FF0000"/>
                                    </a:solidFill>
                                    <a:latin typeface="Cambria Math" panose="02040503050406030204" pitchFamily="18" charset="0"/>
                                  </a:rPr>
                                </m:ctrlPr>
                              </m:sSubPr>
                              <m:e>
                                <m:r>
                                  <a:rPr lang="en-US" sz="2200" i="1">
                                    <a:solidFill>
                                      <a:srgbClr val="FF0000"/>
                                    </a:solidFill>
                                    <a:latin typeface="Cambria Math" panose="02040503050406030204" pitchFamily="18" charset="0"/>
                                  </a:rPr>
                                  <m:t>𝑅</m:t>
                                </m:r>
                                <m:r>
                                  <a:rPr lang="en-US" sz="2200" i="1">
                                    <a:solidFill>
                                      <a:srgbClr val="FF0000"/>
                                    </a:solidFill>
                                    <a:latin typeface="Cambria Math" panose="02040503050406030204" pitchFamily="18" charset="0"/>
                                    <a:ea typeface="Cambria Math" panose="02040503050406030204" pitchFamily="18" charset="0"/>
                                  </a:rPr>
                                  <m:t>𝐷</m:t>
                                </m:r>
                              </m:e>
                              <m:sub>
                                <m:r>
                                  <a:rPr lang="en-US" sz="2200" i="1">
                                    <a:solidFill>
                                      <a:srgbClr val="FF0000"/>
                                    </a:solidFill>
                                    <a:latin typeface="Cambria Math" panose="02040503050406030204" pitchFamily="18" charset="0"/>
                                    <a:ea typeface="Cambria Math" panose="02040503050406030204" pitchFamily="18" charset="0"/>
                                  </a:rPr>
                                  <m:t>𝑖</m:t>
                                </m:r>
                              </m:sub>
                            </m:sSub>
                          </m:den>
                        </m:f>
                      </m:e>
                    </m:func>
                  </m:oMath>
                </a14:m>
                <a:r>
                  <a:rPr lang="en-US" sz="2200" dirty="0">
                    <a:solidFill>
                      <a:srgbClr val="FF0000"/>
                    </a:solidFill>
                  </a:rPr>
                  <a:t> mile/</a:t>
                </a:r>
                <a14:m>
                  <m:oMath xmlns:m="http://schemas.openxmlformats.org/officeDocument/2006/math">
                    <m:r>
                      <a:rPr lang="zh-CN" altLang="en-US" sz="2200" i="1">
                        <a:solidFill>
                          <a:srgbClr val="FF0000"/>
                        </a:solidFill>
                        <a:latin typeface="Cambria Math" panose="02040503050406030204" pitchFamily="18" charset="0"/>
                        <a:ea typeface="Cambria Math" panose="02040503050406030204" pitchFamily="18" charset="0"/>
                      </a:rPr>
                      <m:t>𝜇</m:t>
                    </m:r>
                    <m:r>
                      <a:rPr lang="en-US" altLang="zh-CN" sz="2200" i="1">
                        <a:solidFill>
                          <a:srgbClr val="FF0000"/>
                        </a:solidFill>
                        <a:latin typeface="Cambria Math" panose="02040503050406030204" pitchFamily="18" charset="0"/>
                        <a:ea typeface="Cambria Math" panose="02040503050406030204" pitchFamily="18" charset="0"/>
                      </a:rPr>
                      <m:t>𝐹</m:t>
                    </m:r>
                  </m:oMath>
                </a14:m>
                <a:endParaRPr lang="en-US" sz="2200" dirty="0"/>
              </a:p>
            </p:txBody>
          </p:sp>
        </mc:Choice>
        <mc:Fallback xmlns="">
          <p:sp>
            <p:nvSpPr>
              <p:cNvPr id="19" name="TextBox 24">
                <a:extLst>
                  <a:ext uri="{FF2B5EF4-FFF2-40B4-BE49-F238E27FC236}">
                    <a16:creationId xmlns:a16="http://schemas.microsoft.com/office/drawing/2014/main" id="{6CA44296-9D12-4222-8645-EFFDA4E399E0}"/>
                  </a:ext>
                </a:extLst>
              </p:cNvPr>
              <p:cNvSpPr txBox="1">
                <a:spLocks noRot="1" noChangeAspect="1" noMove="1" noResize="1" noEditPoints="1" noAdjustHandles="1" noChangeArrowheads="1" noChangeShapeType="1" noTextEdit="1"/>
              </p:cNvSpPr>
              <p:nvPr/>
            </p:nvSpPr>
            <p:spPr>
              <a:xfrm>
                <a:off x="2652343" y="4992817"/>
                <a:ext cx="3708259" cy="526811"/>
              </a:xfrm>
              <a:prstGeom prst="rect">
                <a:avLst/>
              </a:prstGeom>
              <a:blipFill>
                <a:blip r:embed="rId7"/>
                <a:stretch>
                  <a:fillRect t="-3488" b="-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25">
                <a:extLst>
                  <a:ext uri="{FF2B5EF4-FFF2-40B4-BE49-F238E27FC236}">
                    <a16:creationId xmlns:a16="http://schemas.microsoft.com/office/drawing/2014/main" id="{77D26E5A-CCDC-46B3-96C5-6B34DC966A72}"/>
                  </a:ext>
                </a:extLst>
              </p:cNvPr>
              <p:cNvSpPr txBox="1"/>
              <p:nvPr/>
            </p:nvSpPr>
            <p:spPr>
              <a:xfrm>
                <a:off x="2677255" y="5512379"/>
                <a:ext cx="3647345" cy="583621"/>
              </a:xfrm>
              <a:prstGeom prst="rect">
                <a:avLst/>
              </a:prstGeom>
              <a:noFill/>
            </p:spPr>
            <p:txBody>
              <a:bodyPr wrap="none" lIns="0" tIns="0" rIns="0" bIns="0" rtlCol="0">
                <a:spAutoFit/>
              </a:bodyPr>
              <a:lstStyle/>
              <a:p>
                <a14:m>
                  <m:oMath xmlns:m="http://schemas.openxmlformats.org/officeDocument/2006/math">
                    <m:sSub>
                      <m:sSubPr>
                        <m:ctrlPr>
                          <a:rPr lang="en-US" sz="2200" i="1" smtClean="0">
                            <a:solidFill>
                              <a:srgbClr val="FF0000"/>
                            </a:solidFill>
                            <a:latin typeface="Cambria Math" panose="02040503050406030204" pitchFamily="18" charset="0"/>
                          </a:rPr>
                        </m:ctrlPr>
                      </m:sSubPr>
                      <m:e>
                        <m:acc>
                          <m:accPr>
                            <m:chr m:val="̂"/>
                            <m:ctrlPr>
                              <a:rPr lang="en-US" sz="2200" i="1">
                                <a:solidFill>
                                  <a:srgbClr val="FF0000"/>
                                </a:solidFill>
                                <a:latin typeface="Cambria Math" panose="02040503050406030204" pitchFamily="18" charset="0"/>
                              </a:rPr>
                            </m:ctrlPr>
                          </m:accPr>
                          <m:e>
                            <m:r>
                              <a:rPr lang="en-US" sz="2200" i="1">
                                <a:solidFill>
                                  <a:srgbClr val="FF0000"/>
                                </a:solidFill>
                                <a:latin typeface="Cambria Math" panose="02040503050406030204" pitchFamily="18" charset="0"/>
                              </a:rPr>
                              <m:t>𝑃</m:t>
                            </m:r>
                          </m:e>
                        </m:acc>
                      </m:e>
                      <m:sub>
                        <m:r>
                          <a:rPr lang="en-US" sz="2200" b="0" i="1" smtClean="0">
                            <a:solidFill>
                              <a:srgbClr val="FF0000"/>
                            </a:solidFill>
                            <a:latin typeface="Cambria Math" panose="02040503050406030204" pitchFamily="18" charset="0"/>
                          </a:rPr>
                          <m:t>𝑖𝑗</m:t>
                        </m:r>
                      </m:sub>
                    </m:sSub>
                    <m:r>
                      <a:rPr lang="en-US" sz="2200" b="0" i="1" smtClean="0">
                        <a:solidFill>
                          <a:srgbClr val="FF0000"/>
                        </a:solidFill>
                        <a:latin typeface="Cambria Math" panose="02040503050406030204" pitchFamily="18" charset="0"/>
                      </a:rPr>
                      <m:t>=11.17689∗</m:t>
                    </m:r>
                    <m:func>
                      <m:funcPr>
                        <m:ctrlPr>
                          <a:rPr lang="en-US" sz="2200" i="1">
                            <a:solidFill>
                              <a:srgbClr val="FF0000"/>
                            </a:solidFill>
                            <a:latin typeface="Cambria Math" panose="02040503050406030204" pitchFamily="18" charset="0"/>
                          </a:rPr>
                        </m:ctrlPr>
                      </m:funcPr>
                      <m:fName>
                        <m:r>
                          <m:rPr>
                            <m:sty m:val="p"/>
                          </m:rPr>
                          <a:rPr lang="en-US" sz="2200">
                            <a:solidFill>
                              <a:srgbClr val="FF0000"/>
                            </a:solidFill>
                            <a:latin typeface="Cambria Math" panose="02040503050406030204" pitchFamily="18" charset="0"/>
                          </a:rPr>
                          <m:t>ln</m:t>
                        </m:r>
                      </m:fName>
                      <m:e>
                        <m:f>
                          <m:fPr>
                            <m:ctrlPr>
                              <a:rPr lang="en-US" sz="2200" i="1">
                                <a:solidFill>
                                  <a:srgbClr val="FF0000"/>
                                </a:solidFill>
                                <a:latin typeface="Cambria Math" panose="02040503050406030204" pitchFamily="18" charset="0"/>
                              </a:rPr>
                            </m:ctrlPr>
                          </m:fPr>
                          <m:num>
                            <m:sSub>
                              <m:sSubPr>
                                <m:ctrlPr>
                                  <a:rPr lang="en-US" sz="2200" i="1">
                                    <a:solidFill>
                                      <a:srgbClr val="FF0000"/>
                                    </a:solidFill>
                                    <a:latin typeface="Cambria Math" panose="02040503050406030204" pitchFamily="18" charset="0"/>
                                  </a:rPr>
                                </m:ctrlPr>
                              </m:sSubPr>
                              <m:e>
                                <m:r>
                                  <a:rPr lang="en-US" sz="2200" i="1">
                                    <a:solidFill>
                                      <a:srgbClr val="FF0000"/>
                                    </a:solidFill>
                                    <a:latin typeface="Cambria Math" panose="02040503050406030204" pitchFamily="18" charset="0"/>
                                    <a:ea typeface="Cambria Math" panose="02040503050406030204" pitchFamily="18" charset="0"/>
                                  </a:rPr>
                                  <m:t>𝑆</m:t>
                                </m:r>
                              </m:e>
                              <m:sub>
                                <m:r>
                                  <a:rPr lang="en-US" sz="2200" i="1">
                                    <a:solidFill>
                                      <a:srgbClr val="FF0000"/>
                                    </a:solidFill>
                                    <a:latin typeface="Cambria Math" panose="02040503050406030204" pitchFamily="18" charset="0"/>
                                    <a:ea typeface="Cambria Math" panose="02040503050406030204" pitchFamily="18" charset="0"/>
                                  </a:rPr>
                                  <m:t>𝑖</m:t>
                                </m:r>
                                <m:r>
                                  <a:rPr lang="en-US" sz="2200" b="0" i="1" smtClean="0">
                                    <a:solidFill>
                                      <a:srgbClr val="FF0000"/>
                                    </a:solidFill>
                                    <a:latin typeface="Cambria Math" panose="02040503050406030204" pitchFamily="18" charset="0"/>
                                    <a:ea typeface="Cambria Math" panose="02040503050406030204" pitchFamily="18" charset="0"/>
                                  </a:rPr>
                                  <m:t>𝑗</m:t>
                                </m:r>
                              </m:sub>
                            </m:sSub>
                          </m:num>
                          <m:den>
                            <m:sSub>
                              <m:sSubPr>
                                <m:ctrlPr>
                                  <a:rPr lang="en-US" sz="2200" i="1">
                                    <a:solidFill>
                                      <a:srgbClr val="FF0000"/>
                                    </a:solidFill>
                                    <a:latin typeface="Cambria Math" panose="02040503050406030204" pitchFamily="18" charset="0"/>
                                  </a:rPr>
                                </m:ctrlPr>
                              </m:sSubPr>
                              <m:e>
                                <m:r>
                                  <a:rPr lang="en-US" sz="2200" i="1">
                                    <a:solidFill>
                                      <a:srgbClr val="FF0000"/>
                                    </a:solidFill>
                                    <a:latin typeface="Cambria Math" panose="02040503050406030204" pitchFamily="18" charset="0"/>
                                    <a:ea typeface="Cambria Math" panose="02040503050406030204" pitchFamily="18" charset="0"/>
                                  </a:rPr>
                                  <m:t>𝐷</m:t>
                                </m:r>
                              </m:e>
                              <m:sub>
                                <m:r>
                                  <a:rPr lang="en-US" sz="2200" b="0" i="1" smtClean="0">
                                    <a:solidFill>
                                      <a:srgbClr val="FF0000"/>
                                    </a:solidFill>
                                    <a:latin typeface="Cambria Math" panose="02040503050406030204" pitchFamily="18" charset="0"/>
                                    <a:ea typeface="Cambria Math" panose="02040503050406030204" pitchFamily="18" charset="0"/>
                                  </a:rPr>
                                  <m:t>𝑗</m:t>
                                </m:r>
                              </m:sub>
                            </m:sSub>
                          </m:den>
                        </m:f>
                      </m:e>
                    </m:func>
                  </m:oMath>
                </a14:m>
                <a:r>
                  <a:rPr lang="en-US" sz="2200" dirty="0">
                    <a:solidFill>
                      <a:srgbClr val="FF0000"/>
                    </a:solidFill>
                  </a:rPr>
                  <a:t> mile/</a:t>
                </a:r>
                <a14:m>
                  <m:oMath xmlns:m="http://schemas.openxmlformats.org/officeDocument/2006/math">
                    <m:r>
                      <a:rPr lang="zh-CN" altLang="en-US" sz="2200" i="1">
                        <a:solidFill>
                          <a:srgbClr val="FF0000"/>
                        </a:solidFill>
                        <a:latin typeface="Cambria Math" panose="02040503050406030204" pitchFamily="18" charset="0"/>
                        <a:ea typeface="Cambria Math" panose="02040503050406030204" pitchFamily="18" charset="0"/>
                      </a:rPr>
                      <m:t>𝜇</m:t>
                    </m:r>
                    <m:r>
                      <a:rPr lang="en-US" altLang="zh-CN" sz="2200" i="1">
                        <a:solidFill>
                          <a:srgbClr val="FF0000"/>
                        </a:solidFill>
                        <a:latin typeface="Cambria Math" panose="02040503050406030204" pitchFamily="18" charset="0"/>
                        <a:ea typeface="Cambria Math" panose="02040503050406030204" pitchFamily="18" charset="0"/>
                      </a:rPr>
                      <m:t>𝐹</m:t>
                    </m:r>
                  </m:oMath>
                </a14:m>
                <a:endParaRPr lang="en-US" sz="2200" dirty="0"/>
              </a:p>
            </p:txBody>
          </p:sp>
        </mc:Choice>
        <mc:Fallback xmlns="">
          <p:sp>
            <p:nvSpPr>
              <p:cNvPr id="20" name="TextBox 25">
                <a:extLst>
                  <a:ext uri="{FF2B5EF4-FFF2-40B4-BE49-F238E27FC236}">
                    <a16:creationId xmlns:a16="http://schemas.microsoft.com/office/drawing/2014/main" id="{77D26E5A-CCDC-46B3-96C5-6B34DC966A72}"/>
                  </a:ext>
                </a:extLst>
              </p:cNvPr>
              <p:cNvSpPr txBox="1">
                <a:spLocks noRot="1" noChangeAspect="1" noMove="1" noResize="1" noEditPoints="1" noAdjustHandles="1" noChangeArrowheads="1" noChangeShapeType="1" noTextEdit="1"/>
              </p:cNvSpPr>
              <p:nvPr/>
            </p:nvSpPr>
            <p:spPr>
              <a:xfrm>
                <a:off x="2677255" y="5512379"/>
                <a:ext cx="3647345" cy="583621"/>
              </a:xfrm>
              <a:prstGeom prst="rect">
                <a:avLst/>
              </a:prstGeom>
              <a:blipFill>
                <a:blip r:embed="rId8"/>
                <a:stretch>
                  <a:fillRect b="-2083"/>
                </a:stretch>
              </a:blipFill>
            </p:spPr>
            <p:txBody>
              <a:bodyPr/>
              <a:lstStyle/>
              <a:p>
                <a:r>
                  <a:rPr lang="en-US">
                    <a:noFill/>
                  </a:rPr>
                  <a:t> </a:t>
                </a:r>
              </a:p>
            </p:txBody>
          </p:sp>
        </mc:Fallback>
      </mc:AlternateContent>
      <p:sp>
        <p:nvSpPr>
          <p:cNvPr id="21" name="TextBox 26">
            <a:extLst>
              <a:ext uri="{FF2B5EF4-FFF2-40B4-BE49-F238E27FC236}">
                <a16:creationId xmlns:a16="http://schemas.microsoft.com/office/drawing/2014/main" id="{98342644-919E-41A9-A95B-82DDF7E7BD43}"/>
              </a:ext>
            </a:extLst>
          </p:cNvPr>
          <p:cNvSpPr txBox="1"/>
          <p:nvPr/>
        </p:nvSpPr>
        <p:spPr>
          <a:xfrm>
            <a:off x="8225464" y="5020231"/>
            <a:ext cx="442750" cy="369332"/>
          </a:xfrm>
          <a:prstGeom prst="rect">
            <a:avLst/>
          </a:prstGeom>
          <a:noFill/>
        </p:spPr>
        <p:txBody>
          <a:bodyPr wrap="none" rtlCol="0">
            <a:spAutoFit/>
          </a:bodyPr>
          <a:lstStyle/>
          <a:p>
            <a:r>
              <a:rPr lang="en-US" dirty="0"/>
              <a:t>(9)</a:t>
            </a:r>
          </a:p>
        </p:txBody>
      </p:sp>
      <p:sp>
        <p:nvSpPr>
          <p:cNvPr id="22" name="TextBox 27">
            <a:extLst>
              <a:ext uri="{FF2B5EF4-FFF2-40B4-BE49-F238E27FC236}">
                <a16:creationId xmlns:a16="http://schemas.microsoft.com/office/drawing/2014/main" id="{2D1F961F-35D7-4388-AB48-4A67D4D3F177}"/>
              </a:ext>
            </a:extLst>
          </p:cNvPr>
          <p:cNvSpPr txBox="1"/>
          <p:nvPr/>
        </p:nvSpPr>
        <p:spPr>
          <a:xfrm>
            <a:off x="8138182" y="5581081"/>
            <a:ext cx="559769" cy="369332"/>
          </a:xfrm>
          <a:prstGeom prst="rect">
            <a:avLst/>
          </a:prstGeom>
          <a:noFill/>
        </p:spPr>
        <p:txBody>
          <a:bodyPr wrap="none" rtlCol="0">
            <a:spAutoFit/>
          </a:bodyPr>
          <a:lstStyle/>
          <a:p>
            <a:r>
              <a:rPr lang="en-US" dirty="0"/>
              <a:t>(</a:t>
            </a:r>
            <a:r>
              <a:rPr lang="en-US" altLang="zh-CN" dirty="0"/>
              <a:t>10</a:t>
            </a:r>
            <a:r>
              <a:rPr lang="en-US" dirty="0"/>
              <a:t>)</a:t>
            </a:r>
          </a:p>
        </p:txBody>
      </p:sp>
    </p:spTree>
    <p:extLst>
      <p:ext uri="{BB962C8B-B14F-4D97-AF65-F5344CB8AC3E}">
        <p14:creationId xmlns:p14="http://schemas.microsoft.com/office/powerpoint/2010/main" val="2072766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a:t>
            </a:r>
            <a:r>
              <a:rPr lang="en-US" altLang="zh-CN" sz="3200" dirty="0"/>
              <a:t>verhead Lines</a:t>
            </a:r>
            <a:r>
              <a:rPr lang="en-US" sz="4000" dirty="0"/>
              <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TextBox 24">
                <a:extLst>
                  <a:ext uri="{FF2B5EF4-FFF2-40B4-BE49-F238E27FC236}">
                    <a16:creationId xmlns:a16="http://schemas.microsoft.com/office/drawing/2014/main" id="{8223642F-D452-4717-B0E5-E54608A69535}"/>
                  </a:ext>
                </a:extLst>
              </p:cNvPr>
              <p:cNvSpPr txBox="1"/>
              <p:nvPr/>
            </p:nvSpPr>
            <p:spPr>
              <a:xfrm>
                <a:off x="2286000" y="783451"/>
                <a:ext cx="3057055" cy="431144"/>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𝑃</m:t>
                            </m:r>
                          </m:e>
                        </m:acc>
                      </m:e>
                      <m:sub>
                        <m:r>
                          <a:rPr lang="en-US" b="0" i="1" smtClean="0">
                            <a:latin typeface="Cambria Math" panose="02040503050406030204" pitchFamily="18" charset="0"/>
                          </a:rPr>
                          <m:t>𝑖𝑖</m:t>
                        </m:r>
                      </m:sub>
                    </m:sSub>
                    <m:r>
                      <a:rPr lang="en-US" b="0" i="1" smtClean="0">
                        <a:latin typeface="Cambria Math" panose="02040503050406030204" pitchFamily="18" charset="0"/>
                      </a:rPr>
                      <m:t>=11.17689∗</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𝑖𝑖</m:t>
                                </m:r>
                              </m:sub>
                            </m:sSub>
                          </m:num>
                          <m:den>
                            <m:sSub>
                              <m:sSubPr>
                                <m:ctrlPr>
                                  <a:rPr lang="en-US" i="1">
                                    <a:latin typeface="Cambria Math" panose="02040503050406030204" pitchFamily="18" charset="0"/>
                                  </a:rPr>
                                </m:ctrlPr>
                              </m:sSubPr>
                              <m:e>
                                <m:r>
                                  <a:rPr lang="en-US" i="1">
                                    <a:latin typeface="Cambria Math" panose="02040503050406030204" pitchFamily="18" charset="0"/>
                                  </a:rPr>
                                  <m:t>𝑅</m:t>
                                </m:r>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𝑖</m:t>
                                </m:r>
                              </m:sub>
                            </m:sSub>
                          </m:den>
                        </m:f>
                      </m:e>
                    </m:func>
                  </m:oMath>
                </a14:m>
                <a:r>
                  <a:rPr lang="en-US" dirty="0"/>
                  <a:t> mile/</a:t>
                </a:r>
                <a14:m>
                  <m:oMath xmlns:m="http://schemas.openxmlformats.org/officeDocument/2006/math">
                    <m:r>
                      <a:rPr lang="zh-CN" altLang="en-US" i="1">
                        <a:latin typeface="Cambria Math" panose="02040503050406030204" pitchFamily="18" charset="0"/>
                        <a:ea typeface="Cambria Math" panose="02040503050406030204" pitchFamily="18" charset="0"/>
                      </a:rPr>
                      <m:t>𝜇</m:t>
                    </m:r>
                    <m:r>
                      <a:rPr lang="en-US" altLang="zh-CN" i="1">
                        <a:latin typeface="Cambria Math" panose="02040503050406030204" pitchFamily="18" charset="0"/>
                        <a:ea typeface="Cambria Math" panose="02040503050406030204" pitchFamily="18" charset="0"/>
                      </a:rPr>
                      <m:t>𝐹</m:t>
                    </m:r>
                  </m:oMath>
                </a14:m>
                <a:endParaRPr lang="en-US" dirty="0"/>
              </a:p>
            </p:txBody>
          </p:sp>
        </mc:Choice>
        <mc:Fallback xmlns="">
          <p:sp>
            <p:nvSpPr>
              <p:cNvPr id="6" name="TextBox 24">
                <a:extLst>
                  <a:ext uri="{FF2B5EF4-FFF2-40B4-BE49-F238E27FC236}">
                    <a16:creationId xmlns:a16="http://schemas.microsoft.com/office/drawing/2014/main" id="{8223642F-D452-4717-B0E5-E54608A69535}"/>
                  </a:ext>
                </a:extLst>
              </p:cNvPr>
              <p:cNvSpPr txBox="1">
                <a:spLocks noRot="1" noChangeAspect="1" noMove="1" noResize="1" noEditPoints="1" noAdjustHandles="1" noChangeArrowheads="1" noChangeShapeType="1" noTextEdit="1"/>
              </p:cNvSpPr>
              <p:nvPr/>
            </p:nvSpPr>
            <p:spPr>
              <a:xfrm>
                <a:off x="2286000" y="783451"/>
                <a:ext cx="3057055" cy="431144"/>
              </a:xfrm>
              <a:prstGeom prst="rect">
                <a:avLst/>
              </a:prstGeom>
              <a:blipFill>
                <a:blip r:embed="rId2"/>
                <a:stretch>
                  <a:fillRect t="-5714" r="-29541" b="-4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25">
                <a:extLst>
                  <a:ext uri="{FF2B5EF4-FFF2-40B4-BE49-F238E27FC236}">
                    <a16:creationId xmlns:a16="http://schemas.microsoft.com/office/drawing/2014/main" id="{94257DC9-B47C-4B9A-B396-7B1B4DAF1EAA}"/>
                  </a:ext>
                </a:extLst>
              </p:cNvPr>
              <p:cNvSpPr txBox="1"/>
              <p:nvPr/>
            </p:nvSpPr>
            <p:spPr>
              <a:xfrm>
                <a:off x="2286000" y="1371715"/>
                <a:ext cx="3005759" cy="477695"/>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𝑃</m:t>
                            </m:r>
                          </m:e>
                        </m:acc>
                      </m:e>
                      <m:sub>
                        <m:r>
                          <a:rPr lang="en-US" b="0" i="1" smtClean="0">
                            <a:latin typeface="Cambria Math" panose="02040503050406030204" pitchFamily="18" charset="0"/>
                          </a:rPr>
                          <m:t>𝑖𝑗</m:t>
                        </m:r>
                      </m:sub>
                    </m:sSub>
                    <m:r>
                      <a:rPr lang="en-US" b="0" i="1" smtClean="0">
                        <a:latin typeface="Cambria Math" panose="02040503050406030204" pitchFamily="18" charset="0"/>
                      </a:rPr>
                      <m:t>=11.17689∗</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𝑗</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𝑗</m:t>
                                </m:r>
                              </m:sub>
                            </m:sSub>
                          </m:den>
                        </m:f>
                      </m:e>
                    </m:func>
                  </m:oMath>
                </a14:m>
                <a:r>
                  <a:rPr lang="en-US" dirty="0"/>
                  <a:t> mile/</a:t>
                </a:r>
                <a14:m>
                  <m:oMath xmlns:m="http://schemas.openxmlformats.org/officeDocument/2006/math">
                    <m:r>
                      <a:rPr lang="zh-CN" altLang="en-US" i="1">
                        <a:latin typeface="Cambria Math" panose="02040503050406030204" pitchFamily="18" charset="0"/>
                        <a:ea typeface="Cambria Math" panose="02040503050406030204" pitchFamily="18" charset="0"/>
                      </a:rPr>
                      <m:t>𝜇</m:t>
                    </m:r>
                    <m:r>
                      <a:rPr lang="en-US" altLang="zh-CN" i="1">
                        <a:latin typeface="Cambria Math" panose="02040503050406030204" pitchFamily="18" charset="0"/>
                        <a:ea typeface="Cambria Math" panose="02040503050406030204" pitchFamily="18" charset="0"/>
                      </a:rPr>
                      <m:t>𝐹</m:t>
                    </m:r>
                  </m:oMath>
                </a14:m>
                <a:endParaRPr lang="en-US" dirty="0"/>
              </a:p>
            </p:txBody>
          </p:sp>
        </mc:Choice>
        <mc:Fallback xmlns="">
          <p:sp>
            <p:nvSpPr>
              <p:cNvPr id="7" name="TextBox 25">
                <a:extLst>
                  <a:ext uri="{FF2B5EF4-FFF2-40B4-BE49-F238E27FC236}">
                    <a16:creationId xmlns:a16="http://schemas.microsoft.com/office/drawing/2014/main" id="{94257DC9-B47C-4B9A-B396-7B1B4DAF1EAA}"/>
                  </a:ext>
                </a:extLst>
              </p:cNvPr>
              <p:cNvSpPr txBox="1">
                <a:spLocks noRot="1" noChangeAspect="1" noMove="1" noResize="1" noEditPoints="1" noAdjustHandles="1" noChangeArrowheads="1" noChangeShapeType="1" noTextEdit="1"/>
              </p:cNvSpPr>
              <p:nvPr/>
            </p:nvSpPr>
            <p:spPr>
              <a:xfrm>
                <a:off x="2286000" y="1371715"/>
                <a:ext cx="3005759" cy="477695"/>
              </a:xfrm>
              <a:prstGeom prst="rect">
                <a:avLst/>
              </a:prstGeom>
              <a:blipFill>
                <a:blip r:embed="rId3"/>
                <a:stretch>
                  <a:fillRect r="-29412" b="-37179"/>
                </a:stretch>
              </a:blipFill>
            </p:spPr>
            <p:txBody>
              <a:bodyPr/>
              <a:lstStyle/>
              <a:p>
                <a:r>
                  <a:rPr lang="en-US">
                    <a:noFill/>
                  </a:rPr>
                  <a:t> </a:t>
                </a:r>
              </a:p>
            </p:txBody>
          </p:sp>
        </mc:Fallback>
      </mc:AlternateContent>
      <p:sp>
        <p:nvSpPr>
          <p:cNvPr id="8" name="TextBox 26">
            <a:extLst>
              <a:ext uri="{FF2B5EF4-FFF2-40B4-BE49-F238E27FC236}">
                <a16:creationId xmlns:a16="http://schemas.microsoft.com/office/drawing/2014/main" id="{398AB41D-3AC6-4B0A-9A83-F06EDC9B5411}"/>
              </a:ext>
            </a:extLst>
          </p:cNvPr>
          <p:cNvSpPr txBox="1"/>
          <p:nvPr/>
        </p:nvSpPr>
        <p:spPr>
          <a:xfrm>
            <a:off x="8008225" y="845263"/>
            <a:ext cx="442750" cy="369332"/>
          </a:xfrm>
          <a:prstGeom prst="rect">
            <a:avLst/>
          </a:prstGeom>
          <a:noFill/>
        </p:spPr>
        <p:txBody>
          <a:bodyPr wrap="none" rtlCol="0">
            <a:spAutoFit/>
          </a:bodyPr>
          <a:lstStyle/>
          <a:p>
            <a:r>
              <a:rPr lang="en-US" dirty="0"/>
              <a:t>(9)</a:t>
            </a:r>
          </a:p>
        </p:txBody>
      </p:sp>
      <p:sp>
        <p:nvSpPr>
          <p:cNvPr id="9" name="TextBox 27">
            <a:extLst>
              <a:ext uri="{FF2B5EF4-FFF2-40B4-BE49-F238E27FC236}">
                <a16:creationId xmlns:a16="http://schemas.microsoft.com/office/drawing/2014/main" id="{0A7495E1-ADB0-4E06-9118-4910C0D14006}"/>
              </a:ext>
            </a:extLst>
          </p:cNvPr>
          <p:cNvSpPr txBox="1"/>
          <p:nvPr/>
        </p:nvSpPr>
        <p:spPr>
          <a:xfrm>
            <a:off x="7970736" y="1361880"/>
            <a:ext cx="559769" cy="369332"/>
          </a:xfrm>
          <a:prstGeom prst="rect">
            <a:avLst/>
          </a:prstGeom>
          <a:noFill/>
        </p:spPr>
        <p:txBody>
          <a:bodyPr wrap="none" rtlCol="0">
            <a:spAutoFit/>
          </a:bodyPr>
          <a:lstStyle/>
          <a:p>
            <a:r>
              <a:rPr lang="en-US" dirty="0"/>
              <a:t>(</a:t>
            </a:r>
            <a:r>
              <a:rPr lang="en-US" altLang="zh-CN" dirty="0"/>
              <a:t>10</a:t>
            </a:r>
            <a:r>
              <a:rPr lang="en-US" dirty="0"/>
              <a:t>)</a:t>
            </a:r>
          </a:p>
        </p:txBody>
      </p:sp>
      <p:sp>
        <p:nvSpPr>
          <p:cNvPr id="11" name="Rectangle 23">
            <a:extLst>
              <a:ext uri="{FF2B5EF4-FFF2-40B4-BE49-F238E27FC236}">
                <a16:creationId xmlns:a16="http://schemas.microsoft.com/office/drawing/2014/main" id="{44C53934-3F42-42B2-A362-3CB4F62FA3A2}"/>
              </a:ext>
            </a:extLst>
          </p:cNvPr>
          <p:cNvSpPr/>
          <p:nvPr/>
        </p:nvSpPr>
        <p:spPr>
          <a:xfrm>
            <a:off x="0" y="1988263"/>
            <a:ext cx="9153868" cy="1200329"/>
          </a:xfrm>
          <a:prstGeom prst="rect">
            <a:avLst/>
          </a:prstGeom>
        </p:spPr>
        <p:txBody>
          <a:bodyPr wrap="square">
            <a:spAutoFit/>
          </a:bodyPr>
          <a:lstStyle/>
          <a:p>
            <a:pPr algn="just"/>
            <a:r>
              <a:rPr lang="en-US" sz="1800" dirty="0"/>
              <a:t>Note: In applying Equations (9) and (10), the values of </a:t>
            </a:r>
            <a:r>
              <a:rPr lang="en-US" sz="1800" dirty="0" err="1"/>
              <a:t>RD</a:t>
            </a:r>
            <a:r>
              <a:rPr lang="en-US" sz="1800" baseline="-25000" dirty="0" err="1"/>
              <a:t>i</a:t>
            </a:r>
            <a:r>
              <a:rPr lang="en-US" sz="1800" dirty="0"/>
              <a:t>, </a:t>
            </a:r>
            <a:r>
              <a:rPr lang="en-US" sz="1800" dirty="0" err="1"/>
              <a:t>S</a:t>
            </a:r>
            <a:r>
              <a:rPr lang="en-US" sz="1800" baseline="-25000" dirty="0" err="1"/>
              <a:t>ii</a:t>
            </a:r>
            <a:r>
              <a:rPr lang="en-US" sz="1800" dirty="0"/>
              <a:t>, </a:t>
            </a:r>
            <a:r>
              <a:rPr lang="en-US" sz="1800" dirty="0" err="1"/>
              <a:t>S</a:t>
            </a:r>
            <a:r>
              <a:rPr lang="en-US" sz="1800" baseline="-25000" dirty="0" err="1"/>
              <a:t>ij</a:t>
            </a:r>
            <a:r>
              <a:rPr lang="en-US" sz="1800" dirty="0"/>
              <a:t>, and </a:t>
            </a:r>
            <a:r>
              <a:rPr lang="en-US" sz="1800" dirty="0" err="1"/>
              <a:t>D</a:t>
            </a:r>
            <a:r>
              <a:rPr lang="en-US" sz="1800" baseline="-25000" dirty="0" err="1"/>
              <a:t>ij</a:t>
            </a:r>
            <a:r>
              <a:rPr lang="en-US" sz="1800" dirty="0"/>
              <a:t> must all be in the same units. For overhead lines the distances between conductors are typically specified in feet while the value of the conductor diameter from a table will typically be in inches. Care must be taken to ensure that the radius in feet is used in applying the two equations.</a:t>
            </a:r>
            <a:endParaRPr lang="en-US" sz="1800" dirty="0">
              <a:solidFill>
                <a:srgbClr val="000000"/>
              </a:solidFill>
              <a:effectLst/>
            </a:endParaRPr>
          </a:p>
        </p:txBody>
      </p:sp>
      <p:sp>
        <p:nvSpPr>
          <p:cNvPr id="12" name="Rectangle 30">
            <a:extLst>
              <a:ext uri="{FF2B5EF4-FFF2-40B4-BE49-F238E27FC236}">
                <a16:creationId xmlns:a16="http://schemas.microsoft.com/office/drawing/2014/main" id="{E0B1B65C-2E18-49FF-A8C9-E8F6040D7427}"/>
              </a:ext>
            </a:extLst>
          </p:cNvPr>
          <p:cNvSpPr/>
          <p:nvPr/>
        </p:nvSpPr>
        <p:spPr>
          <a:xfrm>
            <a:off x="76310" y="3158855"/>
            <a:ext cx="8991379" cy="923330"/>
          </a:xfrm>
          <a:prstGeom prst="rect">
            <a:avLst/>
          </a:prstGeom>
        </p:spPr>
        <p:txBody>
          <a:bodyPr wrap="square">
            <a:spAutoFit/>
          </a:bodyPr>
          <a:lstStyle/>
          <a:p>
            <a:pPr algn="just"/>
            <a:r>
              <a:rPr lang="en-US" sz="1800" dirty="0">
                <a:solidFill>
                  <a:srgbClr val="000000"/>
                </a:solidFill>
              </a:rPr>
              <a:t>For an overhead line of </a:t>
            </a:r>
            <a:r>
              <a:rPr lang="en-US" sz="1800" i="1" dirty="0" err="1">
                <a:solidFill>
                  <a:srgbClr val="000000"/>
                </a:solidFill>
              </a:rPr>
              <a:t>ncond</a:t>
            </a:r>
            <a:r>
              <a:rPr lang="en-US" sz="1800" dirty="0">
                <a:solidFill>
                  <a:srgbClr val="000000"/>
                </a:solidFill>
              </a:rPr>
              <a:t> conductors, the “</a:t>
            </a:r>
            <a:r>
              <a:rPr lang="en-US" sz="1800" dirty="0">
                <a:solidFill>
                  <a:srgbClr val="FF0000"/>
                </a:solidFill>
              </a:rPr>
              <a:t>primitive potential coefficient matrix</a:t>
            </a:r>
            <a:r>
              <a:rPr lang="en-US" sz="1800" dirty="0">
                <a:solidFill>
                  <a:srgbClr val="000000"/>
                </a:solidFill>
              </a:rPr>
              <a:t>” </a:t>
            </a:r>
            <a:r>
              <a:rPr lang="en-US" sz="1800" dirty="0"/>
              <a:t>can be constructed. The primitive potential coefficient matrix will be an </a:t>
            </a:r>
            <a:r>
              <a:rPr lang="en-US" sz="1800" i="1" dirty="0" err="1"/>
              <a:t>ncond</a:t>
            </a:r>
            <a:r>
              <a:rPr lang="en-US" sz="1800" dirty="0"/>
              <a:t> × </a:t>
            </a:r>
            <a:r>
              <a:rPr lang="en-US" sz="1800" i="1" dirty="0" err="1"/>
              <a:t>ncond</a:t>
            </a:r>
            <a:r>
              <a:rPr lang="en-US" sz="1800" dirty="0"/>
              <a:t> matrix. For a four-wire grounded wye line the primitive coefficient matrix will be of the form</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541A94C-C2CC-4C44-8102-7EB669205E27}"/>
                  </a:ext>
                </a:extLst>
              </p:cNvPr>
              <p:cNvSpPr txBox="1"/>
              <p:nvPr/>
            </p:nvSpPr>
            <p:spPr>
              <a:xfrm>
                <a:off x="2335309" y="4051260"/>
                <a:ext cx="3007746" cy="14684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𝑝𝑟𝑖𝑚𝑖𝑡𝑖𝑣𝑒</m:t>
                              </m:r>
                            </m:sub>
                          </m:sSub>
                        </m:e>
                      </m:d>
                      <m:r>
                        <a:rPr lang="en-US" b="0" i="1" smtClean="0">
                          <a:solidFill>
                            <a:srgbClr val="FF0000"/>
                          </a:solidFill>
                          <a:latin typeface="Cambria Math" panose="02040503050406030204" pitchFamily="18" charset="0"/>
                        </a:rPr>
                        <m:t>=</m:t>
                      </m:r>
                      <m:d>
                        <m:dPr>
                          <m:begChr m:val="["/>
                          <m:endChr m:val="]"/>
                          <m:ctrlPr>
                            <a:rPr lang="en-US" i="1" smtClean="0">
                              <a:solidFill>
                                <a:srgbClr val="FF0000"/>
                              </a:solidFill>
                              <a:latin typeface="Cambria Math" panose="02040503050406030204" pitchFamily="18" charset="0"/>
                            </a:rPr>
                          </m:ctrlPr>
                        </m:dPr>
                        <m:e>
                          <m:eqArr>
                            <m:eqArrPr>
                              <m:ctrlPr>
                                <a:rPr lang="en-US" i="1">
                                  <a:solidFill>
                                    <a:srgbClr val="FF0000"/>
                                  </a:solidFill>
                                  <a:latin typeface="Cambria Math" panose="02040503050406030204" pitchFamily="18" charset="0"/>
                                </a:rPr>
                              </m:ctrlPr>
                            </m:eqArrPr>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𝑎𝑎</m:t>
                                  </m:r>
                                </m:sub>
                              </m:sSub>
                            </m:e>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𝑏𝑎</m:t>
                                  </m:r>
                                </m:sub>
                              </m:sSub>
                            </m:e>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𝑐𝑎</m:t>
                                  </m:r>
                                </m:sub>
                              </m:sSub>
                            </m:e>
                            <m:e>
                              <m:r>
                                <a:rPr lang="en-US" i="1">
                                  <a:solidFill>
                                    <a:srgbClr val="FF0000"/>
                                  </a:solidFill>
                                  <a:latin typeface="Cambria Math" panose="02040503050406030204" pitchFamily="18" charset="0"/>
                                  <a:ea typeface="Cambria Math" panose="02040503050406030204" pitchFamily="18" charset="0"/>
                                </a:rPr>
                                <m:t>∙</m:t>
                              </m:r>
                            </m:e>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𝑛𝑎</m:t>
                                  </m:r>
                                </m:sub>
                              </m:sSub>
                            </m:e>
                          </m:eqArr>
                          <m:eqArr>
                            <m:eqArrPr>
                              <m:ctrlPr>
                                <a:rPr lang="en-US" i="1">
                                  <a:solidFill>
                                    <a:srgbClr val="FF0000"/>
                                  </a:solidFill>
                                  <a:latin typeface="Cambria Math" panose="02040503050406030204" pitchFamily="18" charset="0"/>
                                </a:rPr>
                              </m:ctrlPr>
                            </m:eqArrPr>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𝑎𝑏</m:t>
                                  </m:r>
                                </m:sub>
                              </m:sSub>
                            </m:e>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𝑏𝑏</m:t>
                                  </m:r>
                                </m:sub>
                              </m:sSub>
                            </m:e>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𝑐𝑏</m:t>
                                  </m:r>
                                </m:sub>
                              </m:sSub>
                            </m:e>
                            <m:e>
                              <m:r>
                                <a:rPr lang="en-US" i="1">
                                  <a:solidFill>
                                    <a:srgbClr val="FF0000"/>
                                  </a:solidFill>
                                  <a:latin typeface="Cambria Math" panose="02040503050406030204" pitchFamily="18" charset="0"/>
                                  <a:ea typeface="Cambria Math" panose="02040503050406030204" pitchFamily="18" charset="0"/>
                                </a:rPr>
                                <m:t>∙</m:t>
                              </m:r>
                            </m:e>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𝑛𝑏</m:t>
                                  </m:r>
                                </m:sub>
                              </m:sSub>
                            </m:e>
                          </m:eqArr>
                          <m:eqArr>
                            <m:eqArrPr>
                              <m:ctrlPr>
                                <a:rPr lang="en-US" i="1">
                                  <a:solidFill>
                                    <a:srgbClr val="FF0000"/>
                                  </a:solidFill>
                                  <a:latin typeface="Cambria Math" panose="02040503050406030204" pitchFamily="18" charset="0"/>
                                </a:rPr>
                              </m:ctrlPr>
                            </m:eqArrPr>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𝑎𝑐</m:t>
                                  </m:r>
                                </m:sub>
                              </m:sSub>
                            </m:e>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𝑏𝑐</m:t>
                                  </m:r>
                                </m:sub>
                              </m:sSub>
                            </m:e>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𝑐𝑐</m:t>
                                  </m:r>
                                </m:sub>
                              </m:sSub>
                            </m:e>
                            <m:e>
                              <m:r>
                                <a:rPr lang="en-US" i="1">
                                  <a:solidFill>
                                    <a:srgbClr val="FF0000"/>
                                  </a:solidFill>
                                  <a:latin typeface="Cambria Math" panose="02040503050406030204" pitchFamily="18" charset="0"/>
                                  <a:ea typeface="Cambria Math" panose="02040503050406030204" pitchFamily="18" charset="0"/>
                                </a:rPr>
                                <m:t>∙</m:t>
                              </m:r>
                            </m:e>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𝑛𝑐</m:t>
                                  </m:r>
                                </m:sub>
                              </m:sSub>
                            </m:e>
                          </m:eqArr>
                          <m:eqArr>
                            <m:eqArrPr>
                              <m:ctrlPr>
                                <a:rPr lang="en-US" i="1" smtClean="0">
                                  <a:solidFill>
                                    <a:srgbClr val="FF0000"/>
                                  </a:solidFill>
                                  <a:latin typeface="Cambria Math" panose="02040503050406030204" pitchFamily="18" charset="0"/>
                                </a:rPr>
                              </m:ctrlPr>
                            </m:eqArrPr>
                            <m:e>
                              <m:r>
                                <a:rPr lang="en-US" i="1" smtClean="0">
                                  <a:solidFill>
                                    <a:srgbClr val="FF0000"/>
                                  </a:solidFill>
                                  <a:latin typeface="Cambria Math" panose="02040503050406030204" pitchFamily="18" charset="0"/>
                                  <a:ea typeface="Cambria Math" panose="02040503050406030204" pitchFamily="18" charset="0"/>
                                </a:rPr>
                                <m:t>∙</m:t>
                              </m:r>
                            </m:e>
                            <m:e>
                              <m:r>
                                <a:rPr lang="en-US" i="1">
                                  <a:solidFill>
                                    <a:srgbClr val="FF0000"/>
                                  </a:solidFill>
                                  <a:latin typeface="Cambria Math" panose="02040503050406030204" pitchFamily="18" charset="0"/>
                                  <a:ea typeface="Cambria Math" panose="02040503050406030204" pitchFamily="18" charset="0"/>
                                </a:rPr>
                                <m:t>∙</m:t>
                              </m:r>
                            </m:e>
                            <m:e>
                              <m:r>
                                <a:rPr lang="en-US" i="1">
                                  <a:solidFill>
                                    <a:srgbClr val="FF0000"/>
                                  </a:solidFill>
                                  <a:latin typeface="Cambria Math" panose="02040503050406030204" pitchFamily="18" charset="0"/>
                                  <a:ea typeface="Cambria Math" panose="02040503050406030204" pitchFamily="18" charset="0"/>
                                </a:rPr>
                                <m:t>∙</m:t>
                              </m:r>
                            </m:e>
                            <m:e>
                              <m:r>
                                <a:rPr lang="en-US" i="1">
                                  <a:solidFill>
                                    <a:srgbClr val="FF0000"/>
                                  </a:solidFill>
                                  <a:latin typeface="Cambria Math" panose="02040503050406030204" pitchFamily="18" charset="0"/>
                                  <a:ea typeface="Cambria Math" panose="02040503050406030204" pitchFamily="18" charset="0"/>
                                </a:rPr>
                                <m:t>∙</m:t>
                              </m:r>
                            </m:e>
                            <m:e>
                              <m:r>
                                <a:rPr lang="en-US" i="1">
                                  <a:solidFill>
                                    <a:srgbClr val="FF0000"/>
                                  </a:solidFill>
                                  <a:latin typeface="Cambria Math" panose="02040503050406030204" pitchFamily="18" charset="0"/>
                                  <a:ea typeface="Cambria Math" panose="02040503050406030204" pitchFamily="18" charset="0"/>
                                </a:rPr>
                                <m:t>∙</m:t>
                              </m:r>
                            </m:e>
                          </m:eqArr>
                          <m:eqArr>
                            <m:eqArrPr>
                              <m:ctrlPr>
                                <a:rPr lang="en-US" i="1">
                                  <a:solidFill>
                                    <a:srgbClr val="FF0000"/>
                                  </a:solidFill>
                                  <a:latin typeface="Cambria Math" panose="02040503050406030204" pitchFamily="18" charset="0"/>
                                </a:rPr>
                              </m:ctrlPr>
                            </m:eqArrPr>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𝑎𝑛</m:t>
                                  </m:r>
                                </m:sub>
                              </m:sSub>
                            </m:e>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𝑏𝑛</m:t>
                                  </m:r>
                                </m:sub>
                              </m:sSub>
                            </m:e>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𝑐𝑛</m:t>
                                  </m:r>
                                </m:sub>
                              </m:sSub>
                            </m:e>
                            <m:e>
                              <m:r>
                                <a:rPr lang="en-US" i="1">
                                  <a:solidFill>
                                    <a:srgbClr val="FF0000"/>
                                  </a:solidFill>
                                  <a:latin typeface="Cambria Math" panose="02040503050406030204" pitchFamily="18" charset="0"/>
                                  <a:ea typeface="Cambria Math" panose="02040503050406030204" pitchFamily="18" charset="0"/>
                                </a:rPr>
                                <m:t>∙</m:t>
                              </m:r>
                            </m:e>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𝑃</m:t>
                                      </m:r>
                                    </m:e>
                                  </m:acc>
                                </m:e>
                                <m:sub>
                                  <m:r>
                                    <a:rPr lang="en-US" b="0" i="1" smtClean="0">
                                      <a:solidFill>
                                        <a:srgbClr val="FF0000"/>
                                      </a:solidFill>
                                      <a:latin typeface="Cambria Math" panose="02040503050406030204" pitchFamily="18" charset="0"/>
                                    </a:rPr>
                                    <m:t>𝑛𝑛</m:t>
                                  </m:r>
                                </m:sub>
                              </m:sSub>
                            </m:e>
                          </m:eqArr>
                        </m:e>
                      </m:d>
                    </m:oMath>
                  </m:oMathPara>
                </a14:m>
                <a:endParaRPr lang="en-US" dirty="0"/>
              </a:p>
            </p:txBody>
          </p:sp>
        </mc:Choice>
        <mc:Fallback xmlns="">
          <p:sp>
            <p:nvSpPr>
              <p:cNvPr id="13" name="TextBox 12">
                <a:extLst>
                  <a:ext uri="{FF2B5EF4-FFF2-40B4-BE49-F238E27FC236}">
                    <a16:creationId xmlns:a16="http://schemas.microsoft.com/office/drawing/2014/main" id="{D541A94C-C2CC-4C44-8102-7EB669205E27}"/>
                  </a:ext>
                </a:extLst>
              </p:cNvPr>
              <p:cNvSpPr txBox="1">
                <a:spLocks noRot="1" noChangeAspect="1" noMove="1" noResize="1" noEditPoints="1" noAdjustHandles="1" noChangeArrowheads="1" noChangeShapeType="1" noTextEdit="1"/>
              </p:cNvSpPr>
              <p:nvPr/>
            </p:nvSpPr>
            <p:spPr>
              <a:xfrm>
                <a:off x="2335309" y="4051260"/>
                <a:ext cx="3007746" cy="1468479"/>
              </a:xfrm>
              <a:prstGeom prst="rect">
                <a:avLst/>
              </a:prstGeom>
              <a:blipFill>
                <a:blip r:embed="rId4"/>
                <a:stretch>
                  <a:fillRect r="-29615" b="-32500"/>
                </a:stretch>
              </a:blipFill>
            </p:spPr>
            <p:txBody>
              <a:bodyPr/>
              <a:lstStyle/>
              <a:p>
                <a:r>
                  <a:rPr lang="en-US">
                    <a:noFill/>
                  </a:rPr>
                  <a:t> </a:t>
                </a:r>
              </a:p>
            </p:txBody>
          </p:sp>
        </mc:Fallback>
      </mc:AlternateContent>
      <p:sp>
        <p:nvSpPr>
          <p:cNvPr id="14" name="TextBox 32">
            <a:extLst>
              <a:ext uri="{FF2B5EF4-FFF2-40B4-BE49-F238E27FC236}">
                <a16:creationId xmlns:a16="http://schemas.microsoft.com/office/drawing/2014/main" id="{1AA40C47-D64A-4BDF-A078-F43ED57B08BE}"/>
              </a:ext>
            </a:extLst>
          </p:cNvPr>
          <p:cNvSpPr txBox="1"/>
          <p:nvPr/>
        </p:nvSpPr>
        <p:spPr>
          <a:xfrm>
            <a:off x="7976421" y="4785499"/>
            <a:ext cx="559769" cy="369332"/>
          </a:xfrm>
          <a:prstGeom prst="rect">
            <a:avLst/>
          </a:prstGeom>
          <a:noFill/>
        </p:spPr>
        <p:txBody>
          <a:bodyPr wrap="none" rtlCol="0">
            <a:spAutoFit/>
          </a:bodyPr>
          <a:lstStyle/>
          <a:p>
            <a:r>
              <a:rPr lang="en-US" dirty="0"/>
              <a:t>(</a:t>
            </a:r>
            <a:r>
              <a:rPr lang="en-US" altLang="zh-CN" dirty="0"/>
              <a:t>11</a:t>
            </a:r>
            <a:r>
              <a:rPr lang="en-US" dirty="0"/>
              <a:t>)</a:t>
            </a:r>
          </a:p>
        </p:txBody>
      </p:sp>
    </p:spTree>
    <p:extLst>
      <p:ext uri="{BB962C8B-B14F-4D97-AF65-F5344CB8AC3E}">
        <p14:creationId xmlns:p14="http://schemas.microsoft.com/office/powerpoint/2010/main" val="1906156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a:t>
            </a:r>
            <a:r>
              <a:rPr lang="en-US" altLang="zh-CN" sz="3200" dirty="0"/>
              <a:t>verhead Lines</a:t>
            </a:r>
            <a:r>
              <a:rPr lang="en-US" sz="4000" dirty="0"/>
              <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TextBox 15">
                <a:extLst>
                  <a:ext uri="{FF2B5EF4-FFF2-40B4-BE49-F238E27FC236}">
                    <a16:creationId xmlns:a16="http://schemas.microsoft.com/office/drawing/2014/main" id="{858051CB-F130-47F0-90D0-05CA94BD60D4}"/>
                  </a:ext>
                </a:extLst>
              </p:cNvPr>
              <p:cNvSpPr txBox="1"/>
              <p:nvPr/>
            </p:nvSpPr>
            <p:spPr>
              <a:xfrm>
                <a:off x="2513376" y="609600"/>
                <a:ext cx="4039824" cy="20009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𝑝𝑟𝑖𝑚𝑖𝑡𝑖𝑣𝑒</m:t>
                              </m:r>
                            </m:sub>
                          </m:sSub>
                        </m:e>
                      </m:d>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𝑎𝑎</m:t>
                                  </m:r>
                                </m:sub>
                              </m:sSub>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𝑏𝑎</m:t>
                                  </m:r>
                                </m:sub>
                              </m:sSub>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𝑐𝑎</m:t>
                                  </m:r>
                                </m:sub>
                              </m:sSub>
                            </m:e>
                            <m:e>
                              <m:r>
                                <a:rPr lang="en-US" sz="2000" i="1">
                                  <a:latin typeface="Cambria Math" panose="02040503050406030204" pitchFamily="18" charset="0"/>
                                  <a:ea typeface="Cambria Math" panose="02040503050406030204" pitchFamily="18" charset="0"/>
                                </a:rPr>
                                <m:t>∙</m:t>
                              </m:r>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𝑛𝑎</m:t>
                                  </m:r>
                                </m:sub>
                              </m:sSub>
                            </m:e>
                          </m:eqArr>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𝑎𝑏</m:t>
                                  </m:r>
                                </m:sub>
                              </m:sSub>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𝑏𝑏</m:t>
                                  </m:r>
                                </m:sub>
                              </m:sSub>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𝑐𝑏</m:t>
                                  </m:r>
                                </m:sub>
                              </m:sSub>
                            </m:e>
                            <m:e>
                              <m:r>
                                <a:rPr lang="en-US" sz="2000" i="1">
                                  <a:latin typeface="Cambria Math" panose="02040503050406030204" pitchFamily="18" charset="0"/>
                                  <a:ea typeface="Cambria Math" panose="02040503050406030204" pitchFamily="18" charset="0"/>
                                </a:rPr>
                                <m:t>∙</m:t>
                              </m:r>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𝑛𝑏</m:t>
                                  </m:r>
                                </m:sub>
                              </m:sSub>
                            </m:e>
                          </m:eqArr>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𝑎𝑐</m:t>
                                  </m:r>
                                </m:sub>
                              </m:sSub>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𝑏𝑐</m:t>
                                  </m:r>
                                </m:sub>
                              </m:sSub>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𝑐𝑐</m:t>
                                  </m:r>
                                </m:sub>
                              </m:sSub>
                            </m:e>
                            <m:e>
                              <m:r>
                                <a:rPr lang="en-US" sz="2000" i="1">
                                  <a:latin typeface="Cambria Math" panose="02040503050406030204" pitchFamily="18" charset="0"/>
                                  <a:ea typeface="Cambria Math" panose="02040503050406030204" pitchFamily="18" charset="0"/>
                                </a:rPr>
                                <m:t>∙</m:t>
                              </m:r>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𝑛𝑐</m:t>
                                  </m:r>
                                </m:sub>
                              </m:sSub>
                            </m:e>
                          </m:eqArr>
                          <m:eqArr>
                            <m:eqArrPr>
                              <m:ctrlPr>
                                <a:rPr lang="en-US" sz="2000" i="1" smtClean="0">
                                  <a:latin typeface="Cambria Math" panose="02040503050406030204" pitchFamily="18" charset="0"/>
                                </a:rPr>
                              </m:ctrlPr>
                            </m:eqArrPr>
                            <m:e>
                              <m:r>
                                <a:rPr lang="en-US" sz="2000" i="1" smtClean="0">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e>
                          </m:eqArr>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𝑎𝑛</m:t>
                                  </m:r>
                                </m:sub>
                              </m:sSub>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𝑏𝑛</m:t>
                                  </m:r>
                                </m:sub>
                              </m:sSub>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𝑐𝑛</m:t>
                                  </m:r>
                                </m:sub>
                              </m:sSub>
                            </m:e>
                            <m:e>
                              <m:r>
                                <a:rPr lang="en-US" sz="2000" i="1">
                                  <a:latin typeface="Cambria Math" panose="02040503050406030204" pitchFamily="18" charset="0"/>
                                  <a:ea typeface="Cambria Math" panose="02040503050406030204" pitchFamily="18" charset="0"/>
                                </a:rPr>
                                <m:t>∙</m:t>
                              </m:r>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𝑛𝑛</m:t>
                                  </m:r>
                                </m:sub>
                              </m:sSub>
                            </m:e>
                          </m:eqArr>
                        </m:e>
                      </m:d>
                    </m:oMath>
                  </m:oMathPara>
                </a14:m>
                <a:endParaRPr lang="en-US" sz="2000" dirty="0"/>
              </a:p>
              <a:p>
                <a:endParaRPr lang="en-US" dirty="0"/>
              </a:p>
            </p:txBody>
          </p:sp>
        </mc:Choice>
        <mc:Fallback xmlns="">
          <p:sp>
            <p:nvSpPr>
              <p:cNvPr id="6" name="TextBox 15">
                <a:extLst>
                  <a:ext uri="{FF2B5EF4-FFF2-40B4-BE49-F238E27FC236}">
                    <a16:creationId xmlns:a16="http://schemas.microsoft.com/office/drawing/2014/main" id="{858051CB-F130-47F0-90D0-05CA94BD60D4}"/>
                  </a:ext>
                </a:extLst>
              </p:cNvPr>
              <p:cNvSpPr txBox="1">
                <a:spLocks noRot="1" noChangeAspect="1" noMove="1" noResize="1" noEditPoints="1" noAdjustHandles="1" noChangeArrowheads="1" noChangeShapeType="1" noTextEdit="1"/>
              </p:cNvSpPr>
              <p:nvPr/>
            </p:nvSpPr>
            <p:spPr>
              <a:xfrm>
                <a:off x="2513376" y="609600"/>
                <a:ext cx="4039824" cy="2000932"/>
              </a:xfrm>
              <a:prstGeom prst="rect">
                <a:avLst/>
              </a:prstGeom>
              <a:blipFill>
                <a:blip r:embed="rId2"/>
                <a:stretch>
                  <a:fillRect/>
                </a:stretch>
              </a:blipFill>
            </p:spPr>
            <p:txBody>
              <a:bodyPr/>
              <a:lstStyle/>
              <a:p>
                <a:r>
                  <a:rPr lang="en-US">
                    <a:noFill/>
                  </a:rPr>
                  <a:t> </a:t>
                </a:r>
              </a:p>
            </p:txBody>
          </p:sp>
        </mc:Fallback>
      </mc:AlternateContent>
      <p:sp>
        <p:nvSpPr>
          <p:cNvPr id="7" name="TextBox 32">
            <a:extLst>
              <a:ext uri="{FF2B5EF4-FFF2-40B4-BE49-F238E27FC236}">
                <a16:creationId xmlns:a16="http://schemas.microsoft.com/office/drawing/2014/main" id="{47625831-7DB8-4FD4-B087-5431A2F78EAD}"/>
              </a:ext>
            </a:extLst>
          </p:cNvPr>
          <p:cNvSpPr txBox="1"/>
          <p:nvPr/>
        </p:nvSpPr>
        <p:spPr>
          <a:xfrm>
            <a:off x="7949715" y="1110734"/>
            <a:ext cx="559769" cy="369332"/>
          </a:xfrm>
          <a:prstGeom prst="rect">
            <a:avLst/>
          </a:prstGeom>
          <a:noFill/>
        </p:spPr>
        <p:txBody>
          <a:bodyPr wrap="none" rtlCol="0">
            <a:spAutoFit/>
          </a:bodyPr>
          <a:lstStyle/>
          <a:p>
            <a:r>
              <a:rPr lang="en-US" dirty="0"/>
              <a:t>(</a:t>
            </a:r>
            <a:r>
              <a:rPr lang="en-US" altLang="zh-CN" dirty="0"/>
              <a:t>11</a:t>
            </a:r>
            <a:r>
              <a:rPr lang="en-US" dirty="0"/>
              <a:t>)</a:t>
            </a:r>
          </a:p>
        </p:txBody>
      </p:sp>
      <p:sp>
        <p:nvSpPr>
          <p:cNvPr id="9" name="Rectangle 1">
            <a:extLst>
              <a:ext uri="{FF2B5EF4-FFF2-40B4-BE49-F238E27FC236}">
                <a16:creationId xmlns:a16="http://schemas.microsoft.com/office/drawing/2014/main" id="{376E94EC-B87E-44EB-B397-2C3F6CE641EA}"/>
              </a:ext>
            </a:extLst>
          </p:cNvPr>
          <p:cNvSpPr/>
          <p:nvPr/>
        </p:nvSpPr>
        <p:spPr>
          <a:xfrm>
            <a:off x="97221" y="2241076"/>
            <a:ext cx="9046779" cy="707886"/>
          </a:xfrm>
          <a:prstGeom prst="rect">
            <a:avLst/>
          </a:prstGeom>
        </p:spPr>
        <p:txBody>
          <a:bodyPr wrap="square">
            <a:spAutoFit/>
          </a:bodyPr>
          <a:lstStyle/>
          <a:p>
            <a:r>
              <a:rPr lang="en-US" sz="2000" dirty="0">
                <a:solidFill>
                  <a:srgbClr val="000000"/>
                </a:solidFill>
              </a:rPr>
              <a:t>The dots (·) in Equation </a:t>
            </a:r>
            <a:r>
              <a:rPr lang="en-US" altLang="zh-CN" sz="2000" dirty="0">
                <a:solidFill>
                  <a:srgbClr val="000000"/>
                </a:solidFill>
              </a:rPr>
              <a:t>(11) </a:t>
            </a:r>
            <a:r>
              <a:rPr lang="en-US" sz="2000" dirty="0">
                <a:solidFill>
                  <a:srgbClr val="000000"/>
                </a:solidFill>
              </a:rPr>
              <a:t>are partitioning the matrix between the third and fourth rows and columns. In partitioned form Equation (11) becomes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TextBox 5">
                <a:extLst>
                  <a:ext uri="{FF2B5EF4-FFF2-40B4-BE49-F238E27FC236}">
                    <a16:creationId xmlns:a16="http://schemas.microsoft.com/office/drawing/2014/main" id="{9BBC3A0F-B37D-4859-91AF-0CE78B595C5A}"/>
                  </a:ext>
                </a:extLst>
              </p:cNvPr>
              <p:cNvSpPr txBox="1"/>
              <p:nvPr/>
            </p:nvSpPr>
            <p:spPr>
              <a:xfrm>
                <a:off x="2958145" y="2948962"/>
                <a:ext cx="3150286" cy="7533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acc>
                                <m:accPr>
                                  <m:chr m:val="̂"/>
                                  <m:ctrlPr>
                                    <a:rPr lang="en-US" sz="2000" b="0" i="1" smtClean="0">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𝑃</m:t>
                                  </m:r>
                                </m:e>
                              </m:acc>
                            </m:e>
                            <m:sub>
                              <m:r>
                                <a:rPr lang="en-US" sz="2000" i="1">
                                  <a:solidFill>
                                    <a:srgbClr val="FF0000"/>
                                  </a:solidFill>
                                  <a:latin typeface="Cambria Math" panose="02040503050406030204" pitchFamily="18" charset="0"/>
                                </a:rPr>
                                <m:t>𝑝𝑟𝑖𝑚𝑖𝑡𝑖𝑣𝑒</m:t>
                              </m:r>
                            </m:sub>
                          </m:sSub>
                        </m:e>
                      </m:d>
                      <m:r>
                        <a:rPr lang="en-US" sz="2000" b="0" i="1" smtClean="0">
                          <a:solidFill>
                            <a:srgbClr val="FF0000"/>
                          </a:solidFill>
                          <a:latin typeface="Cambria Math" panose="02040503050406030204" pitchFamily="18" charset="0"/>
                        </a:rPr>
                        <m:t>=</m:t>
                      </m:r>
                      <m:d>
                        <m:dPr>
                          <m:begChr m:val="["/>
                          <m:endChr m:val="]"/>
                          <m:ctrlPr>
                            <a:rPr lang="en-US" sz="2000" b="0" i="1" smtClean="0">
                              <a:solidFill>
                                <a:srgbClr val="FF0000"/>
                              </a:solidFill>
                              <a:latin typeface="Cambria Math" panose="02040503050406030204" pitchFamily="18" charset="0"/>
                            </a:rPr>
                          </m:ctrlPr>
                        </m:dPr>
                        <m:e>
                          <m:m>
                            <m:mPr>
                              <m:mcs>
                                <m:mc>
                                  <m:mcPr>
                                    <m:count m:val="2"/>
                                    <m:mcJc m:val="center"/>
                                  </m:mcPr>
                                </m:mc>
                              </m:mcs>
                              <m:ctrlPr>
                                <a:rPr lang="en-US" sz="2000" b="0" i="1" smtClean="0">
                                  <a:solidFill>
                                    <a:srgbClr val="FF0000"/>
                                  </a:solidFill>
                                  <a:latin typeface="Cambria Math" panose="02040503050406030204" pitchFamily="18" charset="0"/>
                                </a:rPr>
                              </m:ctrlPr>
                            </m:mPr>
                            <m:mr>
                              <m:e>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𝑃</m:t>
                                            </m:r>
                                          </m:e>
                                        </m:acc>
                                      </m:e>
                                      <m:sub>
                                        <m:r>
                                          <a:rPr lang="en-US" sz="2000" b="0" i="1" smtClean="0">
                                            <a:solidFill>
                                              <a:srgbClr val="FF0000"/>
                                            </a:solidFill>
                                            <a:latin typeface="Cambria Math" panose="02040503050406030204" pitchFamily="18" charset="0"/>
                                          </a:rPr>
                                          <m:t>𝑖𝑗</m:t>
                                        </m:r>
                                      </m:sub>
                                    </m:sSub>
                                  </m:e>
                                </m:d>
                              </m:e>
                              <m:e>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𝑃</m:t>
                                            </m:r>
                                          </m:e>
                                        </m:acc>
                                      </m:e>
                                      <m:sub>
                                        <m:r>
                                          <a:rPr lang="en-US" sz="2000" b="0" i="1" smtClean="0">
                                            <a:solidFill>
                                              <a:srgbClr val="FF0000"/>
                                            </a:solidFill>
                                            <a:latin typeface="Cambria Math" panose="02040503050406030204" pitchFamily="18" charset="0"/>
                                          </a:rPr>
                                          <m:t>𝑖𝑛</m:t>
                                        </m:r>
                                      </m:sub>
                                    </m:sSub>
                                  </m:e>
                                </m:d>
                              </m:e>
                            </m:mr>
                            <m:mr>
                              <m:e>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𝑃</m:t>
                                            </m:r>
                                          </m:e>
                                        </m:acc>
                                      </m:e>
                                      <m:sub>
                                        <m:r>
                                          <a:rPr lang="en-US" sz="2000" b="0" i="1" smtClean="0">
                                            <a:solidFill>
                                              <a:srgbClr val="FF0000"/>
                                            </a:solidFill>
                                            <a:latin typeface="Cambria Math" panose="02040503050406030204" pitchFamily="18" charset="0"/>
                                          </a:rPr>
                                          <m:t>𝑛𝑗</m:t>
                                        </m:r>
                                      </m:sub>
                                    </m:sSub>
                                  </m:e>
                                </m:d>
                              </m:e>
                              <m:e>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𝑃</m:t>
                                            </m:r>
                                          </m:e>
                                        </m:acc>
                                      </m:e>
                                      <m:sub>
                                        <m:r>
                                          <a:rPr lang="en-US" sz="2000" b="0" i="1" smtClean="0">
                                            <a:solidFill>
                                              <a:srgbClr val="FF0000"/>
                                            </a:solidFill>
                                            <a:latin typeface="Cambria Math" panose="02040503050406030204" pitchFamily="18" charset="0"/>
                                          </a:rPr>
                                          <m:t>𝑛𝑛</m:t>
                                        </m:r>
                                      </m:sub>
                                    </m:sSub>
                                  </m:e>
                                </m:d>
                              </m:e>
                            </m:mr>
                          </m:m>
                        </m:e>
                      </m:d>
                    </m:oMath>
                  </m:oMathPara>
                </a14:m>
                <a:endParaRPr lang="en-US" sz="2000" dirty="0"/>
              </a:p>
            </p:txBody>
          </p:sp>
        </mc:Choice>
        <mc:Fallback xmlns="">
          <p:sp>
            <p:nvSpPr>
              <p:cNvPr id="10" name="TextBox 5">
                <a:extLst>
                  <a:ext uri="{FF2B5EF4-FFF2-40B4-BE49-F238E27FC236}">
                    <a16:creationId xmlns:a16="http://schemas.microsoft.com/office/drawing/2014/main" id="{9BBC3A0F-B37D-4859-91AF-0CE78B595C5A}"/>
                  </a:ext>
                </a:extLst>
              </p:cNvPr>
              <p:cNvSpPr txBox="1">
                <a:spLocks noRot="1" noChangeAspect="1" noMove="1" noResize="1" noEditPoints="1" noAdjustHandles="1" noChangeArrowheads="1" noChangeShapeType="1" noTextEdit="1"/>
              </p:cNvSpPr>
              <p:nvPr/>
            </p:nvSpPr>
            <p:spPr>
              <a:xfrm>
                <a:off x="2958145" y="2948962"/>
                <a:ext cx="3150286" cy="753348"/>
              </a:xfrm>
              <a:prstGeom prst="rect">
                <a:avLst/>
              </a:prstGeom>
              <a:blipFill>
                <a:blip r:embed="rId3"/>
                <a:stretch>
                  <a:fillRect/>
                </a:stretch>
              </a:blipFill>
            </p:spPr>
            <p:txBody>
              <a:bodyPr/>
              <a:lstStyle/>
              <a:p>
                <a:r>
                  <a:rPr lang="en-US">
                    <a:noFill/>
                  </a:rPr>
                  <a:t> </a:t>
                </a:r>
              </a:p>
            </p:txBody>
          </p:sp>
        </mc:Fallback>
      </mc:AlternateContent>
      <p:sp>
        <p:nvSpPr>
          <p:cNvPr id="11" name="TextBox 14">
            <a:extLst>
              <a:ext uri="{FF2B5EF4-FFF2-40B4-BE49-F238E27FC236}">
                <a16:creationId xmlns:a16="http://schemas.microsoft.com/office/drawing/2014/main" id="{BD6A4A29-9F9B-407C-A488-3B51A2E67012}"/>
              </a:ext>
            </a:extLst>
          </p:cNvPr>
          <p:cNvSpPr txBox="1"/>
          <p:nvPr/>
        </p:nvSpPr>
        <p:spPr>
          <a:xfrm>
            <a:off x="7949713" y="3076128"/>
            <a:ext cx="559769" cy="369332"/>
          </a:xfrm>
          <a:prstGeom prst="rect">
            <a:avLst/>
          </a:prstGeom>
          <a:noFill/>
        </p:spPr>
        <p:txBody>
          <a:bodyPr wrap="none" rtlCol="0">
            <a:spAutoFit/>
          </a:bodyPr>
          <a:lstStyle/>
          <a:p>
            <a:r>
              <a:rPr lang="en-US" dirty="0"/>
              <a:t>(</a:t>
            </a:r>
            <a:r>
              <a:rPr lang="en-US" altLang="zh-CN" dirty="0"/>
              <a:t>12</a:t>
            </a:r>
            <a:r>
              <a:rPr lang="en-US" dirty="0"/>
              <a:t>)</a:t>
            </a:r>
          </a:p>
        </p:txBody>
      </p:sp>
      <p:sp>
        <p:nvSpPr>
          <p:cNvPr id="12" name="Rectangle 6">
            <a:extLst>
              <a:ext uri="{FF2B5EF4-FFF2-40B4-BE49-F238E27FC236}">
                <a16:creationId xmlns:a16="http://schemas.microsoft.com/office/drawing/2014/main" id="{D501B87A-8879-448A-9C95-630A3C93C767}"/>
              </a:ext>
            </a:extLst>
          </p:cNvPr>
          <p:cNvSpPr/>
          <p:nvPr/>
        </p:nvSpPr>
        <p:spPr>
          <a:xfrm>
            <a:off x="97221" y="3752363"/>
            <a:ext cx="9105258" cy="1015663"/>
          </a:xfrm>
          <a:prstGeom prst="rect">
            <a:avLst/>
          </a:prstGeom>
        </p:spPr>
        <p:txBody>
          <a:bodyPr wrap="square">
            <a:spAutoFit/>
          </a:bodyPr>
          <a:lstStyle/>
          <a:p>
            <a:pPr algn="just"/>
            <a:r>
              <a:rPr lang="en-US" sz="2000" dirty="0">
                <a:solidFill>
                  <a:srgbClr val="000000"/>
                </a:solidFill>
              </a:rPr>
              <a:t>Because the neutral conductor is grounded, the matrix can be reduced using the “</a:t>
            </a:r>
            <a:r>
              <a:rPr lang="en-US" sz="2000" dirty="0" err="1">
                <a:solidFill>
                  <a:srgbClr val="000000"/>
                </a:solidFill>
              </a:rPr>
              <a:t>Kron</a:t>
            </a:r>
            <a:r>
              <a:rPr lang="en-US" sz="2000" dirty="0">
                <a:solidFill>
                  <a:srgbClr val="000000"/>
                </a:solidFill>
              </a:rPr>
              <a:t> reduction” method to an </a:t>
            </a:r>
            <a:r>
              <a:rPr lang="en-US" sz="2000" i="1" dirty="0">
                <a:solidFill>
                  <a:srgbClr val="000000"/>
                </a:solidFill>
              </a:rPr>
              <a:t>n</a:t>
            </a:r>
            <a:r>
              <a:rPr lang="en-US" sz="2000" dirty="0">
                <a:solidFill>
                  <a:srgbClr val="000000"/>
                </a:solidFill>
              </a:rPr>
              <a:t>-phase × </a:t>
            </a:r>
            <a:r>
              <a:rPr lang="en-US" sz="2000" i="1" dirty="0">
                <a:solidFill>
                  <a:srgbClr val="000000"/>
                </a:solidFill>
              </a:rPr>
              <a:t>n</a:t>
            </a:r>
            <a:r>
              <a:rPr lang="en-US" sz="2000" dirty="0">
                <a:solidFill>
                  <a:srgbClr val="000000"/>
                </a:solidFill>
              </a:rPr>
              <a:t>-phase phase potential coefficient matrix [</a:t>
            </a:r>
            <a:r>
              <a:rPr lang="en-US" sz="2000" i="1" dirty="0" err="1">
                <a:solidFill>
                  <a:srgbClr val="000000"/>
                </a:solidFill>
              </a:rPr>
              <a:t>P</a:t>
            </a:r>
            <a:r>
              <a:rPr lang="en-US" sz="2000" i="1" baseline="-25000" dirty="0" err="1">
                <a:solidFill>
                  <a:srgbClr val="000000"/>
                </a:solidFill>
              </a:rPr>
              <a:t>abc</a:t>
            </a:r>
            <a:r>
              <a:rPr lang="en-US" sz="2000" dirty="0">
                <a:solidFill>
                  <a:srgbClr val="000000"/>
                </a:solidFill>
              </a:rPr>
              <a:t>]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TextBox 16">
                <a:extLst>
                  <a:ext uri="{FF2B5EF4-FFF2-40B4-BE49-F238E27FC236}">
                    <a16:creationId xmlns:a16="http://schemas.microsoft.com/office/drawing/2014/main" id="{DA78BE05-CD26-4DDD-91FF-8484F8349FB9}"/>
                  </a:ext>
                </a:extLst>
              </p:cNvPr>
              <p:cNvSpPr txBox="1"/>
              <p:nvPr/>
            </p:nvSpPr>
            <p:spPr>
              <a:xfrm>
                <a:off x="2757054" y="4560661"/>
                <a:ext cx="3727111" cy="414729"/>
              </a:xfrm>
              <a:prstGeom prst="rect">
                <a:avLst/>
              </a:prstGeom>
              <a:noFill/>
            </p:spPr>
            <p:txBody>
              <a:bodyPr wrap="none" lIns="0" tIns="0" rIns="0" bIns="0" rtlCol="0">
                <a:spAutoFit/>
              </a:bodyPr>
              <a:lstStyle/>
              <a:p>
                <a:r>
                  <a:rPr lang="en-US" sz="2000" b="0" dirty="0">
                    <a:solidFill>
                      <a:srgbClr val="FF0000"/>
                    </a:solidFill>
                  </a:rPr>
                  <a:t>[</a:t>
                </a:r>
                <a14:m>
                  <m:oMath xmlns:m="http://schemas.openxmlformats.org/officeDocument/2006/math">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𝑃</m:t>
                        </m:r>
                      </m:e>
                      <m:sub>
                        <m:r>
                          <a:rPr lang="en-US" sz="2000" b="0" i="1" smtClean="0">
                            <a:solidFill>
                              <a:srgbClr val="FF0000"/>
                            </a:solidFill>
                            <a:latin typeface="Cambria Math" panose="02040503050406030204" pitchFamily="18" charset="0"/>
                          </a:rPr>
                          <m:t>𝑎𝑏𝑐</m:t>
                        </m:r>
                      </m:sub>
                    </m:sSub>
                  </m:oMath>
                </a14:m>
                <a:r>
                  <a:rPr lang="en-US" sz="2000" b="0" dirty="0">
                    <a:solidFill>
                      <a:srgbClr val="FF0000"/>
                    </a:solidFill>
                  </a:rPr>
                  <a:t>]</a:t>
                </a:r>
                <a14:m>
                  <m:oMath xmlns:m="http://schemas.openxmlformats.org/officeDocument/2006/math">
                    <m:r>
                      <a:rPr lang="en-US" sz="2000" b="0" i="1" smtClean="0">
                        <a:solidFill>
                          <a:srgbClr val="FF0000"/>
                        </a:solidFill>
                        <a:latin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𝑃</m:t>
                                </m:r>
                              </m:e>
                            </m:acc>
                          </m:e>
                          <m:sub>
                            <m:r>
                              <a:rPr lang="en-US" sz="2000" i="1">
                                <a:solidFill>
                                  <a:srgbClr val="FF0000"/>
                                </a:solidFill>
                                <a:latin typeface="Cambria Math" panose="02040503050406030204" pitchFamily="18" charset="0"/>
                              </a:rPr>
                              <m:t>𝑖𝑗</m:t>
                            </m:r>
                          </m:sub>
                        </m:sSub>
                      </m:e>
                    </m:d>
                  </m:oMath>
                </a14:m>
                <a:r>
                  <a:rPr lang="en-US" sz="2000" dirty="0">
                    <a:solidFill>
                      <a:srgbClr val="FF0000"/>
                    </a:solidFill>
                  </a:rPr>
                  <a:t>-</a:t>
                </a:r>
                <a14:m>
                  <m:oMath xmlns:m="http://schemas.openxmlformats.org/officeDocument/2006/math">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𝑃</m:t>
                                </m:r>
                              </m:e>
                            </m:acc>
                          </m:e>
                          <m:sub>
                            <m:r>
                              <a:rPr lang="en-US" sz="2000" i="1">
                                <a:solidFill>
                                  <a:srgbClr val="FF0000"/>
                                </a:solidFill>
                                <a:latin typeface="Cambria Math" panose="02040503050406030204" pitchFamily="18" charset="0"/>
                              </a:rPr>
                              <m:t>𝑖𝑛</m:t>
                            </m:r>
                          </m:sub>
                        </m:sSub>
                      </m:e>
                    </m:d>
                    <m:sSup>
                      <m:sSupPr>
                        <m:ctrlPr>
                          <a:rPr lang="en-US" sz="2000" i="1" smtClean="0">
                            <a:solidFill>
                              <a:srgbClr val="FF0000"/>
                            </a:solidFill>
                            <a:latin typeface="Cambria Math" panose="02040503050406030204" pitchFamily="18" charset="0"/>
                          </a:rPr>
                        </m:ctrlPr>
                      </m:sSupPr>
                      <m:e>
                        <m:r>
                          <a:rPr lang="en-US" sz="2000" b="0" i="1" smtClean="0">
                            <a:solidFill>
                              <a:srgbClr val="FF0000"/>
                            </a:solidFill>
                            <a:latin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𝑃</m:t>
                                    </m:r>
                                  </m:e>
                                </m:acc>
                              </m:e>
                              <m:sub>
                                <m:r>
                                  <a:rPr lang="en-US" sz="2000" i="1">
                                    <a:solidFill>
                                      <a:srgbClr val="FF0000"/>
                                    </a:solidFill>
                                    <a:latin typeface="Cambria Math" panose="02040503050406030204" pitchFamily="18" charset="0"/>
                                  </a:rPr>
                                  <m:t>𝑛𝑛</m:t>
                                </m:r>
                              </m:sub>
                            </m:sSub>
                          </m:e>
                        </m:d>
                      </m:e>
                      <m:sup>
                        <m:r>
                          <a:rPr lang="en-US" sz="2000" b="0" i="1" smtClean="0">
                            <a:solidFill>
                              <a:srgbClr val="FF0000"/>
                            </a:solidFill>
                            <a:latin typeface="Cambria Math" panose="02040503050406030204" pitchFamily="18" charset="0"/>
                          </a:rPr>
                          <m:t>−1</m:t>
                        </m:r>
                      </m:sup>
                    </m:sSup>
                    <m:r>
                      <a:rPr lang="en-US" sz="2000" b="0" i="1" smtClean="0">
                        <a:solidFill>
                          <a:srgbClr val="FF0000"/>
                        </a:solidFill>
                        <a:latin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𝑃</m:t>
                                </m:r>
                              </m:e>
                            </m:acc>
                          </m:e>
                          <m:sub>
                            <m:r>
                              <a:rPr lang="en-US" sz="2000" b="0" i="1" smtClean="0">
                                <a:solidFill>
                                  <a:srgbClr val="FF0000"/>
                                </a:solidFill>
                                <a:latin typeface="Cambria Math" panose="02040503050406030204" pitchFamily="18" charset="0"/>
                              </a:rPr>
                              <m:t>𝑗</m:t>
                            </m:r>
                            <m:r>
                              <a:rPr lang="en-US" sz="2000" i="1">
                                <a:solidFill>
                                  <a:srgbClr val="FF0000"/>
                                </a:solidFill>
                                <a:latin typeface="Cambria Math" panose="02040503050406030204" pitchFamily="18" charset="0"/>
                              </a:rPr>
                              <m:t>𝑛</m:t>
                            </m:r>
                          </m:sub>
                        </m:sSub>
                      </m:e>
                    </m:d>
                  </m:oMath>
                </a14:m>
                <a:endParaRPr lang="en-US" sz="2000" dirty="0">
                  <a:solidFill>
                    <a:srgbClr val="FF0000"/>
                  </a:solidFill>
                </a:endParaRPr>
              </a:p>
            </p:txBody>
          </p:sp>
        </mc:Choice>
        <mc:Fallback xmlns="">
          <p:sp>
            <p:nvSpPr>
              <p:cNvPr id="13" name="TextBox 16">
                <a:extLst>
                  <a:ext uri="{FF2B5EF4-FFF2-40B4-BE49-F238E27FC236}">
                    <a16:creationId xmlns:a16="http://schemas.microsoft.com/office/drawing/2014/main" id="{DA78BE05-CD26-4DDD-91FF-8484F8349FB9}"/>
                  </a:ext>
                </a:extLst>
              </p:cNvPr>
              <p:cNvSpPr txBox="1">
                <a:spLocks noRot="1" noChangeAspect="1" noMove="1" noResize="1" noEditPoints="1" noAdjustHandles="1" noChangeArrowheads="1" noChangeShapeType="1" noTextEdit="1"/>
              </p:cNvSpPr>
              <p:nvPr/>
            </p:nvSpPr>
            <p:spPr>
              <a:xfrm>
                <a:off x="2757054" y="4560661"/>
                <a:ext cx="3727111" cy="414729"/>
              </a:xfrm>
              <a:prstGeom prst="rect">
                <a:avLst/>
              </a:prstGeom>
              <a:blipFill>
                <a:blip r:embed="rId4"/>
                <a:stretch>
                  <a:fillRect l="-4085" b="-30882"/>
                </a:stretch>
              </a:blipFill>
            </p:spPr>
            <p:txBody>
              <a:bodyPr/>
              <a:lstStyle/>
              <a:p>
                <a:r>
                  <a:rPr lang="en-US">
                    <a:noFill/>
                  </a:rPr>
                  <a:t> </a:t>
                </a:r>
              </a:p>
            </p:txBody>
          </p:sp>
        </mc:Fallback>
      </mc:AlternateContent>
      <p:sp>
        <p:nvSpPr>
          <p:cNvPr id="14" name="TextBox 17">
            <a:extLst>
              <a:ext uri="{FF2B5EF4-FFF2-40B4-BE49-F238E27FC236}">
                <a16:creationId xmlns:a16="http://schemas.microsoft.com/office/drawing/2014/main" id="{85E77970-42B2-4F15-A4A5-9B9790DC0B72}"/>
              </a:ext>
            </a:extLst>
          </p:cNvPr>
          <p:cNvSpPr txBox="1"/>
          <p:nvPr/>
        </p:nvSpPr>
        <p:spPr>
          <a:xfrm>
            <a:off x="7949714" y="4583359"/>
            <a:ext cx="559769" cy="369332"/>
          </a:xfrm>
          <a:prstGeom prst="rect">
            <a:avLst/>
          </a:prstGeom>
          <a:noFill/>
        </p:spPr>
        <p:txBody>
          <a:bodyPr wrap="none" rtlCol="0">
            <a:spAutoFit/>
          </a:bodyPr>
          <a:lstStyle/>
          <a:p>
            <a:r>
              <a:rPr lang="en-US" dirty="0"/>
              <a:t>(</a:t>
            </a:r>
            <a:r>
              <a:rPr lang="en-US" altLang="zh-CN" dirty="0"/>
              <a:t>13</a:t>
            </a:r>
            <a:r>
              <a:rPr lang="en-US" dirty="0"/>
              <a:t>)</a:t>
            </a:r>
          </a:p>
        </p:txBody>
      </p:sp>
      <p:sp>
        <p:nvSpPr>
          <p:cNvPr id="15" name="Rectangle 7">
            <a:extLst>
              <a:ext uri="{FF2B5EF4-FFF2-40B4-BE49-F238E27FC236}">
                <a16:creationId xmlns:a16="http://schemas.microsoft.com/office/drawing/2014/main" id="{C8D23D70-696F-473C-9E8A-CD54F317A305}"/>
              </a:ext>
            </a:extLst>
          </p:cNvPr>
          <p:cNvSpPr/>
          <p:nvPr/>
        </p:nvSpPr>
        <p:spPr>
          <a:xfrm>
            <a:off x="126460" y="5051520"/>
            <a:ext cx="9046779" cy="707886"/>
          </a:xfrm>
          <a:prstGeom prst="rect">
            <a:avLst/>
          </a:prstGeom>
        </p:spPr>
        <p:txBody>
          <a:bodyPr wrap="square">
            <a:spAutoFit/>
          </a:bodyPr>
          <a:lstStyle/>
          <a:p>
            <a:pPr algn="just"/>
            <a:r>
              <a:rPr lang="en-US" sz="2000" dirty="0">
                <a:solidFill>
                  <a:srgbClr val="000000"/>
                </a:solidFill>
              </a:rPr>
              <a:t>The inverse of the potential coefficient matrix will give the </a:t>
            </a:r>
            <a:r>
              <a:rPr lang="en-US" sz="2000" i="1" dirty="0">
                <a:solidFill>
                  <a:srgbClr val="000000"/>
                </a:solidFill>
              </a:rPr>
              <a:t>n</a:t>
            </a:r>
            <a:r>
              <a:rPr lang="en-US" sz="2000" dirty="0">
                <a:solidFill>
                  <a:srgbClr val="000000"/>
                </a:solidFill>
              </a:rPr>
              <a:t>-phase × </a:t>
            </a:r>
            <a:r>
              <a:rPr lang="en-US" sz="2000" i="1" dirty="0">
                <a:solidFill>
                  <a:srgbClr val="000000"/>
                </a:solidFill>
              </a:rPr>
              <a:t>n</a:t>
            </a:r>
            <a:r>
              <a:rPr lang="en-US" sz="2000" dirty="0">
                <a:solidFill>
                  <a:srgbClr val="000000"/>
                </a:solidFill>
              </a:rPr>
              <a:t>-phase capacitance matrix [</a:t>
            </a:r>
            <a:r>
              <a:rPr lang="en-US" sz="2000" i="1" dirty="0" err="1">
                <a:solidFill>
                  <a:srgbClr val="000000"/>
                </a:solidFill>
              </a:rPr>
              <a:t>C</a:t>
            </a:r>
            <a:r>
              <a:rPr lang="en-US" sz="2000" i="1" baseline="-25000" dirty="0" err="1">
                <a:solidFill>
                  <a:srgbClr val="000000"/>
                </a:solidFill>
              </a:rPr>
              <a:t>abc</a:t>
            </a:r>
            <a:r>
              <a:rPr lang="en-US" sz="2000" dirty="0">
                <a:solidFill>
                  <a:srgbClr val="000000"/>
                </a:solidFill>
              </a:rPr>
              <a: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6" name="TextBox 19">
                <a:extLst>
                  <a:ext uri="{FF2B5EF4-FFF2-40B4-BE49-F238E27FC236}">
                    <a16:creationId xmlns:a16="http://schemas.microsoft.com/office/drawing/2014/main" id="{069BB102-6CAA-408D-B0E0-3E6F316B30CE}"/>
                  </a:ext>
                </a:extLst>
              </p:cNvPr>
              <p:cNvSpPr txBox="1"/>
              <p:nvPr/>
            </p:nvSpPr>
            <p:spPr>
              <a:xfrm>
                <a:off x="3739215" y="5462259"/>
                <a:ext cx="1821268" cy="407547"/>
              </a:xfrm>
              <a:prstGeom prst="rect">
                <a:avLst/>
              </a:prstGeom>
              <a:noFill/>
            </p:spPr>
            <p:txBody>
              <a:bodyPr wrap="none" lIns="0" tIns="0" rIns="0" bIns="0" rtlCol="0">
                <a:spAutoFit/>
              </a:bodyPr>
              <a:lstStyle/>
              <a:p>
                <a:r>
                  <a:rPr lang="en-US" sz="2000" b="0" dirty="0">
                    <a:solidFill>
                      <a:srgbClr val="FF0000"/>
                    </a:solidFill>
                  </a:rPr>
                  <a:t>[</a:t>
                </a:r>
                <a14:m>
                  <m:oMath xmlns:m="http://schemas.openxmlformats.org/officeDocument/2006/math">
                    <m:sSub>
                      <m:sSubPr>
                        <m:ctrlPr>
                          <a:rPr lang="en-US" sz="2000" i="1">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𝐶</m:t>
                        </m:r>
                      </m:e>
                      <m:sub>
                        <m:r>
                          <a:rPr lang="en-US" sz="2000" b="0" i="1" smtClean="0">
                            <a:solidFill>
                              <a:srgbClr val="FF0000"/>
                            </a:solidFill>
                            <a:latin typeface="Cambria Math" panose="02040503050406030204" pitchFamily="18" charset="0"/>
                          </a:rPr>
                          <m:t>𝑎𝑏𝑐</m:t>
                        </m:r>
                      </m:sub>
                    </m:sSub>
                  </m:oMath>
                </a14:m>
                <a:r>
                  <a:rPr lang="en-US" sz="2000" b="0" dirty="0">
                    <a:solidFill>
                      <a:srgbClr val="FF0000"/>
                    </a:solidFill>
                  </a:rPr>
                  <a:t>]</a:t>
                </a:r>
                <a14:m>
                  <m:oMath xmlns:m="http://schemas.openxmlformats.org/officeDocument/2006/math">
                    <m:r>
                      <a:rPr lang="en-US" sz="2000" b="0" i="1" smtClean="0">
                        <a:solidFill>
                          <a:srgbClr val="FF0000"/>
                        </a:solidFill>
                        <a:latin typeface="Cambria Math" panose="02040503050406030204" pitchFamily="18" charset="0"/>
                      </a:rPr>
                      <m:t>=</m:t>
                    </m:r>
                    <m:sSup>
                      <m:sSupPr>
                        <m:ctrlPr>
                          <a:rPr lang="en-US" sz="2000" i="1" smtClean="0">
                            <a:solidFill>
                              <a:srgbClr val="FF0000"/>
                            </a:solidFill>
                            <a:latin typeface="Cambria Math" panose="02040503050406030204" pitchFamily="18" charset="0"/>
                          </a:rPr>
                        </m:ctrlPr>
                      </m:sSupPr>
                      <m:e>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𝑃</m:t>
                                    </m:r>
                                  </m:e>
                                </m:acc>
                              </m:e>
                              <m:sub>
                                <m:r>
                                  <a:rPr lang="en-US" sz="2000" b="0" i="1" smtClean="0">
                                    <a:solidFill>
                                      <a:srgbClr val="FF0000"/>
                                    </a:solidFill>
                                    <a:latin typeface="Cambria Math" panose="02040503050406030204" pitchFamily="18" charset="0"/>
                                  </a:rPr>
                                  <m:t>𝑎𝑏𝑐</m:t>
                                </m:r>
                              </m:sub>
                            </m:sSub>
                          </m:e>
                        </m:d>
                      </m:e>
                      <m:sup>
                        <m:r>
                          <a:rPr lang="en-US" sz="2000" b="0" i="1" smtClean="0">
                            <a:solidFill>
                              <a:srgbClr val="FF0000"/>
                            </a:solidFill>
                            <a:latin typeface="Cambria Math" panose="02040503050406030204" pitchFamily="18" charset="0"/>
                          </a:rPr>
                          <m:t>−1</m:t>
                        </m:r>
                      </m:sup>
                    </m:sSup>
                  </m:oMath>
                </a14:m>
                <a:endParaRPr lang="en-US" sz="2000" dirty="0">
                  <a:solidFill>
                    <a:srgbClr val="FF0000"/>
                  </a:solidFill>
                </a:endParaRPr>
              </a:p>
            </p:txBody>
          </p:sp>
        </mc:Choice>
        <mc:Fallback xmlns="">
          <p:sp>
            <p:nvSpPr>
              <p:cNvPr id="16" name="TextBox 19">
                <a:extLst>
                  <a:ext uri="{FF2B5EF4-FFF2-40B4-BE49-F238E27FC236}">
                    <a16:creationId xmlns:a16="http://schemas.microsoft.com/office/drawing/2014/main" id="{069BB102-6CAA-408D-B0E0-3E6F316B30CE}"/>
                  </a:ext>
                </a:extLst>
              </p:cNvPr>
              <p:cNvSpPr txBox="1">
                <a:spLocks noRot="1" noChangeAspect="1" noMove="1" noResize="1" noEditPoints="1" noAdjustHandles="1" noChangeArrowheads="1" noChangeShapeType="1" noTextEdit="1"/>
              </p:cNvSpPr>
              <p:nvPr/>
            </p:nvSpPr>
            <p:spPr>
              <a:xfrm>
                <a:off x="3739215" y="5462259"/>
                <a:ext cx="1821268" cy="407547"/>
              </a:xfrm>
              <a:prstGeom prst="rect">
                <a:avLst/>
              </a:prstGeom>
              <a:blipFill>
                <a:blip r:embed="rId5"/>
                <a:stretch>
                  <a:fillRect l="-8361" b="-32836"/>
                </a:stretch>
              </a:blipFill>
            </p:spPr>
            <p:txBody>
              <a:bodyPr/>
              <a:lstStyle/>
              <a:p>
                <a:r>
                  <a:rPr lang="en-US">
                    <a:noFill/>
                  </a:rPr>
                  <a:t> </a:t>
                </a:r>
              </a:p>
            </p:txBody>
          </p:sp>
        </mc:Fallback>
      </mc:AlternateContent>
      <p:sp>
        <p:nvSpPr>
          <p:cNvPr id="17" name="TextBox 20">
            <a:extLst>
              <a:ext uri="{FF2B5EF4-FFF2-40B4-BE49-F238E27FC236}">
                <a16:creationId xmlns:a16="http://schemas.microsoft.com/office/drawing/2014/main" id="{BF54F7E6-E6BE-4C68-92BE-863F4543C04C}"/>
              </a:ext>
            </a:extLst>
          </p:cNvPr>
          <p:cNvSpPr txBox="1"/>
          <p:nvPr/>
        </p:nvSpPr>
        <p:spPr>
          <a:xfrm>
            <a:off x="7949714" y="5509122"/>
            <a:ext cx="559769" cy="369332"/>
          </a:xfrm>
          <a:prstGeom prst="rect">
            <a:avLst/>
          </a:prstGeom>
          <a:noFill/>
        </p:spPr>
        <p:txBody>
          <a:bodyPr wrap="none" rtlCol="0">
            <a:spAutoFit/>
          </a:bodyPr>
          <a:lstStyle/>
          <a:p>
            <a:r>
              <a:rPr lang="en-US" dirty="0"/>
              <a:t>(</a:t>
            </a:r>
            <a:r>
              <a:rPr lang="en-US" altLang="zh-CN" dirty="0"/>
              <a:t>14</a:t>
            </a:r>
            <a:r>
              <a:rPr lang="en-US" dirty="0"/>
              <a:t>)</a:t>
            </a:r>
          </a:p>
        </p:txBody>
      </p:sp>
    </p:spTree>
    <p:extLst>
      <p:ext uri="{BB962C8B-B14F-4D97-AF65-F5344CB8AC3E}">
        <p14:creationId xmlns:p14="http://schemas.microsoft.com/office/powerpoint/2010/main" val="642281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a:t>
            </a:r>
            <a:r>
              <a:rPr lang="en-US" altLang="zh-CN" sz="3200" dirty="0"/>
              <a:t>verhead Lines</a:t>
            </a:r>
            <a:r>
              <a:rPr lang="en-US" sz="4000" dirty="0"/>
              <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7" name="TextBox 19">
                <a:extLst>
                  <a:ext uri="{FF2B5EF4-FFF2-40B4-BE49-F238E27FC236}">
                    <a16:creationId xmlns:a16="http://schemas.microsoft.com/office/drawing/2014/main" id="{6F25E6A7-AE6D-4219-A2BE-9A0234C4C50D}"/>
                  </a:ext>
                </a:extLst>
              </p:cNvPr>
              <p:cNvSpPr txBox="1"/>
              <p:nvPr/>
            </p:nvSpPr>
            <p:spPr>
              <a:xfrm>
                <a:off x="3758411" y="723900"/>
                <a:ext cx="2184252" cy="369332"/>
              </a:xfrm>
              <a:prstGeom prst="rect">
                <a:avLst/>
              </a:prstGeom>
              <a:noFill/>
            </p:spPr>
            <p:txBody>
              <a:bodyPr wrap="none" lIns="0" tIns="0" rIns="0" bIns="0" rtlCol="0">
                <a:spAutoFit/>
              </a:bodyPr>
              <a:lstStyle/>
              <a:p>
                <a:r>
                  <a:rPr lang="en-US" b="0" dirty="0"/>
                  <a:t>[</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𝑎𝑏𝑐</m:t>
                        </m:r>
                      </m:sub>
                    </m:sSub>
                  </m:oMath>
                </a14:m>
                <a:r>
                  <a:rPr lang="en-US" b="0" dirty="0"/>
                  <a:t>]</a:t>
                </a:r>
                <a14:m>
                  <m:oMath xmlns:m="http://schemas.openxmlformats.org/officeDocument/2006/math">
                    <m:r>
                      <a:rPr lang="en-US" b="0" i="1" smtClean="0">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𝑎𝑏𝑐</m:t>
                                </m:r>
                              </m:sub>
                            </m:sSub>
                          </m:e>
                        </m:d>
                      </m:e>
                      <m:sup>
                        <m:r>
                          <a:rPr lang="en-US" b="0" i="1" smtClean="0">
                            <a:latin typeface="Cambria Math" panose="02040503050406030204" pitchFamily="18" charset="0"/>
                          </a:rPr>
                          <m:t>−1</m:t>
                        </m:r>
                      </m:sup>
                    </m:sSup>
                  </m:oMath>
                </a14:m>
                <a:endParaRPr lang="en-US" dirty="0"/>
              </a:p>
            </p:txBody>
          </p:sp>
        </mc:Choice>
        <mc:Fallback xmlns="">
          <p:sp>
            <p:nvSpPr>
              <p:cNvPr id="7" name="TextBox 19">
                <a:extLst>
                  <a:ext uri="{FF2B5EF4-FFF2-40B4-BE49-F238E27FC236}">
                    <a16:creationId xmlns:a16="http://schemas.microsoft.com/office/drawing/2014/main" id="{6F25E6A7-AE6D-4219-A2BE-9A0234C4C50D}"/>
                  </a:ext>
                </a:extLst>
              </p:cNvPr>
              <p:cNvSpPr txBox="1">
                <a:spLocks noRot="1" noChangeAspect="1" noMove="1" noResize="1" noEditPoints="1" noAdjustHandles="1" noChangeArrowheads="1" noChangeShapeType="1" noTextEdit="1"/>
              </p:cNvSpPr>
              <p:nvPr/>
            </p:nvSpPr>
            <p:spPr>
              <a:xfrm>
                <a:off x="3758411" y="723900"/>
                <a:ext cx="2184252" cy="369332"/>
              </a:xfrm>
              <a:prstGeom prst="rect">
                <a:avLst/>
              </a:prstGeom>
              <a:blipFill>
                <a:blip r:embed="rId2"/>
                <a:stretch>
                  <a:fillRect l="-8659" t="-26667" r="-2514" b="-50000"/>
                </a:stretch>
              </a:blipFill>
            </p:spPr>
            <p:txBody>
              <a:bodyPr/>
              <a:lstStyle/>
              <a:p>
                <a:r>
                  <a:rPr lang="en-US">
                    <a:noFill/>
                  </a:rPr>
                  <a:t> </a:t>
                </a:r>
              </a:p>
            </p:txBody>
          </p:sp>
        </mc:Fallback>
      </mc:AlternateContent>
      <p:sp>
        <p:nvSpPr>
          <p:cNvPr id="8" name="TextBox 20">
            <a:extLst>
              <a:ext uri="{FF2B5EF4-FFF2-40B4-BE49-F238E27FC236}">
                <a16:creationId xmlns:a16="http://schemas.microsoft.com/office/drawing/2014/main" id="{8F6E7E5B-4366-4759-8EF3-FC4C17EFAA62}"/>
              </a:ext>
            </a:extLst>
          </p:cNvPr>
          <p:cNvSpPr txBox="1"/>
          <p:nvPr/>
        </p:nvSpPr>
        <p:spPr>
          <a:xfrm>
            <a:off x="7848600" y="721335"/>
            <a:ext cx="559769" cy="369332"/>
          </a:xfrm>
          <a:prstGeom prst="rect">
            <a:avLst/>
          </a:prstGeom>
          <a:noFill/>
        </p:spPr>
        <p:txBody>
          <a:bodyPr wrap="none" rtlCol="0">
            <a:spAutoFit/>
          </a:bodyPr>
          <a:lstStyle/>
          <a:p>
            <a:r>
              <a:rPr lang="en-US" dirty="0"/>
              <a:t>(</a:t>
            </a:r>
            <a:r>
              <a:rPr lang="en-US" altLang="zh-CN" dirty="0"/>
              <a:t>14</a:t>
            </a:r>
            <a:r>
              <a:rPr lang="en-US" dirty="0"/>
              <a:t>)</a:t>
            </a:r>
          </a:p>
        </p:txBody>
      </p:sp>
      <p:sp>
        <p:nvSpPr>
          <p:cNvPr id="9" name="Rectangle 4">
            <a:extLst>
              <a:ext uri="{FF2B5EF4-FFF2-40B4-BE49-F238E27FC236}">
                <a16:creationId xmlns:a16="http://schemas.microsoft.com/office/drawing/2014/main" id="{C1955C38-3BA8-4CBE-8CD8-4CF10CBF8D50}"/>
              </a:ext>
            </a:extLst>
          </p:cNvPr>
          <p:cNvSpPr/>
          <p:nvPr/>
        </p:nvSpPr>
        <p:spPr>
          <a:xfrm>
            <a:off x="76199" y="1347786"/>
            <a:ext cx="8991600" cy="2462213"/>
          </a:xfrm>
          <a:prstGeom prst="rect">
            <a:avLst/>
          </a:prstGeom>
        </p:spPr>
        <p:txBody>
          <a:bodyPr wrap="square">
            <a:spAutoFit/>
          </a:bodyPr>
          <a:lstStyle/>
          <a:p>
            <a:pPr algn="just"/>
            <a:r>
              <a:rPr lang="en-US" sz="2200" dirty="0">
                <a:solidFill>
                  <a:srgbClr val="000000"/>
                </a:solidFill>
              </a:rPr>
              <a:t>For a two-phase line the capacitance matrix of Equation (14) will be 2 × 2. A row and a column of zeros must be inserted for the missing phase. For a single-phase line, Equation (14) will result in a single element. Again rows and columns of zero must be inserted for the missing phase. In the case of the single-phase line, the only nonzero term will be that of the phase in use.</a:t>
            </a:r>
          </a:p>
          <a:p>
            <a:pPr algn="just"/>
            <a:r>
              <a:rPr lang="en-US" sz="2200" dirty="0">
                <a:solidFill>
                  <a:srgbClr val="000000"/>
                </a:solidFill>
              </a:rPr>
              <a:t>Neglecting the shunt conductance, the phase shunt admittance matrix is given by</a:t>
            </a:r>
          </a:p>
        </p:txBody>
      </p:sp>
      <mc:AlternateContent xmlns:mc="http://schemas.openxmlformats.org/markup-compatibility/2006" xmlns:a14="http://schemas.microsoft.com/office/drawing/2010/main">
        <mc:Choice Requires="a14">
          <p:sp>
            <p:nvSpPr>
              <p:cNvPr id="10" name="TextBox 15">
                <a:extLst>
                  <a:ext uri="{FF2B5EF4-FFF2-40B4-BE49-F238E27FC236}">
                    <a16:creationId xmlns:a16="http://schemas.microsoft.com/office/drawing/2014/main" id="{FFAD591E-ACC5-4B7F-A1C4-A221D0B7493B}"/>
                  </a:ext>
                </a:extLst>
              </p:cNvPr>
              <p:cNvSpPr txBox="1"/>
              <p:nvPr/>
            </p:nvSpPr>
            <p:spPr>
              <a:xfrm>
                <a:off x="2921419" y="3769457"/>
                <a:ext cx="3301160" cy="276999"/>
              </a:xfrm>
              <a:prstGeom prst="rect">
                <a:avLst/>
              </a:prstGeom>
              <a:noFill/>
            </p:spPr>
            <p:txBody>
              <a:bodyPr wrap="none" lIns="0" tIns="0" rIns="0" bIns="0" rtlCol="0">
                <a:spAutoFit/>
              </a:bodyPr>
              <a:lstStyle/>
              <a:p>
                <a:r>
                  <a:rPr lang="en-US" b="0" dirty="0">
                    <a:solidFill>
                      <a:srgbClr val="FF0000"/>
                    </a:solidFill>
                  </a:rPr>
                  <a:t>[</a:t>
                </a:r>
                <a14:m>
                  <m:oMath xmlns:m="http://schemas.openxmlformats.org/officeDocument/2006/math">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𝑎𝑏𝑐</m:t>
                        </m:r>
                      </m:sub>
                    </m:sSub>
                  </m:oMath>
                </a14:m>
                <a:r>
                  <a:rPr lang="en-US" b="0" dirty="0">
                    <a:solidFill>
                      <a:srgbClr val="FF0000"/>
                    </a:solidFill>
                  </a:rPr>
                  <a:t>]</a:t>
                </a:r>
                <a14:m>
                  <m:oMath xmlns:m="http://schemas.openxmlformats.org/officeDocument/2006/math">
                    <m:r>
                      <a:rPr lang="en-US" b="0" i="1" smtClean="0">
                        <a:solidFill>
                          <a:srgbClr val="FF0000"/>
                        </a:solidFill>
                        <a:latin typeface="Cambria Math" panose="02040503050406030204" pitchFamily="18" charset="0"/>
                      </a:rPr>
                      <m:t>=0+</m:t>
                    </m:r>
                    <m:r>
                      <a:rPr lang="en-US" b="0" i="1" smtClean="0">
                        <a:solidFill>
                          <a:srgbClr val="FF0000"/>
                        </a:solidFill>
                        <a:latin typeface="Cambria Math" panose="02040503050406030204" pitchFamily="18" charset="0"/>
                      </a:rPr>
                      <m:t>𝑗</m:t>
                    </m:r>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𝜔</m:t>
                    </m:r>
                  </m:oMath>
                </a14:m>
                <a:r>
                  <a:rPr lang="en-US" dirty="0">
                    <a:solidFill>
                      <a:srgbClr val="FF0000"/>
                    </a:solidFill>
                  </a:rPr>
                  <a:t> </a:t>
                </a:r>
                <a14:m>
                  <m:oMath xmlns:m="http://schemas.openxmlformats.org/officeDocument/2006/math">
                    <m:r>
                      <a:rPr lang="en-US" i="1">
                        <a:solidFill>
                          <a:srgbClr val="FF0000"/>
                        </a:solidFill>
                        <a:latin typeface="Cambria Math" panose="02040503050406030204" pitchFamily="18" charset="0"/>
                      </a:rPr>
                      <m:t>∗</m:t>
                    </m:r>
                  </m:oMath>
                </a14:m>
                <a:r>
                  <a:rPr lang="en-US" dirty="0">
                    <a:solidFill>
                      <a:srgbClr val="FF0000"/>
                    </a:solidFill>
                  </a:rPr>
                  <a:t>[</a:t>
                </a:r>
                <a14:m>
                  <m:oMath xmlns:m="http://schemas.openxmlformats.org/officeDocument/2006/math">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𝑎𝑏𝑐</m:t>
                        </m:r>
                      </m:sub>
                    </m:sSub>
                  </m:oMath>
                </a14:m>
                <a:r>
                  <a:rPr lang="en-US" dirty="0">
                    <a:solidFill>
                      <a:srgbClr val="FF0000"/>
                    </a:solidFill>
                  </a:rPr>
                  <a:t>]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𝜇</m:t>
                    </m:r>
                    <m:r>
                      <a:rPr lang="en-US" b="0" i="1" smtClean="0">
                        <a:solidFill>
                          <a:srgbClr val="FF0000"/>
                        </a:solidFill>
                        <a:latin typeface="Cambria Math" panose="02040503050406030204" pitchFamily="18" charset="0"/>
                        <a:ea typeface="Cambria Math" panose="02040503050406030204" pitchFamily="18" charset="0"/>
                      </a:rPr>
                      <m:t>𝑆</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𝑚𝑖𝑙𝑒</m:t>
                    </m:r>
                  </m:oMath>
                </a14:m>
                <a:endParaRPr lang="en-US" dirty="0">
                  <a:solidFill>
                    <a:srgbClr val="FF0000"/>
                  </a:solidFill>
                </a:endParaRPr>
              </a:p>
            </p:txBody>
          </p:sp>
        </mc:Choice>
        <mc:Fallback xmlns="">
          <p:sp>
            <p:nvSpPr>
              <p:cNvPr id="10" name="TextBox 15">
                <a:extLst>
                  <a:ext uri="{FF2B5EF4-FFF2-40B4-BE49-F238E27FC236}">
                    <a16:creationId xmlns:a16="http://schemas.microsoft.com/office/drawing/2014/main" id="{FFAD591E-ACC5-4B7F-A1C4-A221D0B7493B}"/>
                  </a:ext>
                </a:extLst>
              </p:cNvPr>
              <p:cNvSpPr txBox="1">
                <a:spLocks noRot="1" noChangeAspect="1" noMove="1" noResize="1" noEditPoints="1" noAdjustHandles="1" noChangeArrowheads="1" noChangeShapeType="1" noTextEdit="1"/>
              </p:cNvSpPr>
              <p:nvPr/>
            </p:nvSpPr>
            <p:spPr>
              <a:xfrm>
                <a:off x="2921419" y="3769457"/>
                <a:ext cx="3301160" cy="276999"/>
              </a:xfrm>
              <a:prstGeom prst="rect">
                <a:avLst/>
              </a:prstGeom>
              <a:blipFill>
                <a:blip r:embed="rId3"/>
                <a:stretch>
                  <a:fillRect l="-5535" t="-32609" r="-36716" b="-97826"/>
                </a:stretch>
              </a:blipFill>
            </p:spPr>
            <p:txBody>
              <a:bodyPr/>
              <a:lstStyle/>
              <a:p>
                <a:r>
                  <a:rPr lang="en-US">
                    <a:noFill/>
                  </a:rPr>
                  <a:t> </a:t>
                </a:r>
              </a:p>
            </p:txBody>
          </p:sp>
        </mc:Fallback>
      </mc:AlternateContent>
      <p:sp>
        <p:nvSpPr>
          <p:cNvPr id="11" name="TextBox 18">
            <a:extLst>
              <a:ext uri="{FF2B5EF4-FFF2-40B4-BE49-F238E27FC236}">
                <a16:creationId xmlns:a16="http://schemas.microsoft.com/office/drawing/2014/main" id="{57AA071A-02FB-43D0-91A5-01B57FB4B2E4}"/>
              </a:ext>
            </a:extLst>
          </p:cNvPr>
          <p:cNvSpPr txBox="1"/>
          <p:nvPr/>
        </p:nvSpPr>
        <p:spPr>
          <a:xfrm>
            <a:off x="7848600" y="3697786"/>
            <a:ext cx="559769" cy="369332"/>
          </a:xfrm>
          <a:prstGeom prst="rect">
            <a:avLst/>
          </a:prstGeom>
          <a:noFill/>
        </p:spPr>
        <p:txBody>
          <a:bodyPr wrap="none" rtlCol="0">
            <a:spAutoFit/>
          </a:bodyPr>
          <a:lstStyle/>
          <a:p>
            <a:r>
              <a:rPr lang="en-US" dirty="0"/>
              <a:t>(</a:t>
            </a:r>
            <a:r>
              <a:rPr lang="en-US" altLang="zh-CN" dirty="0"/>
              <a:t>15</a:t>
            </a:r>
            <a:r>
              <a:rPr lang="en-US" dirty="0"/>
              <a:t>)</a:t>
            </a:r>
          </a:p>
        </p:txBody>
      </p:sp>
      <p:sp>
        <p:nvSpPr>
          <p:cNvPr id="12" name="Rectangle 9">
            <a:extLst>
              <a:ext uri="{FF2B5EF4-FFF2-40B4-BE49-F238E27FC236}">
                <a16:creationId xmlns:a16="http://schemas.microsoft.com/office/drawing/2014/main" id="{2C5D9DE3-64A1-4517-A532-9B18973BD8C1}"/>
              </a:ext>
            </a:extLst>
          </p:cNvPr>
          <p:cNvSpPr/>
          <p:nvPr/>
        </p:nvSpPr>
        <p:spPr>
          <a:xfrm>
            <a:off x="76199" y="4331612"/>
            <a:ext cx="4572000" cy="430887"/>
          </a:xfrm>
          <a:prstGeom prst="rect">
            <a:avLst/>
          </a:prstGeom>
        </p:spPr>
        <p:txBody>
          <a:bodyPr>
            <a:spAutoFit/>
          </a:bodyPr>
          <a:lstStyle/>
          <a:p>
            <a:r>
              <a:rPr lang="en-US" sz="2200" dirty="0">
                <a:solidFill>
                  <a:srgbClr val="000000"/>
                </a:solidFill>
              </a:rPr>
              <a:t>where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3" name="Rectangle 10">
                <a:extLst>
                  <a:ext uri="{FF2B5EF4-FFF2-40B4-BE49-F238E27FC236}">
                    <a16:creationId xmlns:a16="http://schemas.microsoft.com/office/drawing/2014/main" id="{F0E358C1-81D0-4006-BCFF-4E3B7F5D1FC8}"/>
                  </a:ext>
                </a:extLst>
              </p:cNvPr>
              <p:cNvSpPr/>
              <p:nvPr/>
            </p:nvSpPr>
            <p:spPr>
              <a:xfrm>
                <a:off x="3253073" y="4762499"/>
                <a:ext cx="27902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=376.9911</m:t>
                      </m:r>
                    </m:oMath>
                  </m:oMathPara>
                </a14:m>
                <a:endParaRPr lang="en-US" dirty="0"/>
              </a:p>
            </p:txBody>
          </p:sp>
        </mc:Choice>
        <mc:Fallback xmlns="">
          <p:sp>
            <p:nvSpPr>
              <p:cNvPr id="13" name="Rectangle 10">
                <a:extLst>
                  <a:ext uri="{FF2B5EF4-FFF2-40B4-BE49-F238E27FC236}">
                    <a16:creationId xmlns:a16="http://schemas.microsoft.com/office/drawing/2014/main" id="{F0E358C1-81D0-4006-BCFF-4E3B7F5D1FC8}"/>
                  </a:ext>
                </a:extLst>
              </p:cNvPr>
              <p:cNvSpPr>
                <a:spLocks noRot="1" noChangeAspect="1" noMove="1" noResize="1" noEditPoints="1" noAdjustHandles="1" noChangeArrowheads="1" noChangeShapeType="1" noTextEdit="1"/>
              </p:cNvSpPr>
              <p:nvPr/>
            </p:nvSpPr>
            <p:spPr>
              <a:xfrm>
                <a:off x="3253073" y="4762499"/>
                <a:ext cx="2790251" cy="369332"/>
              </a:xfrm>
              <a:prstGeom prst="rect">
                <a:avLst/>
              </a:prstGeom>
              <a:blipFill>
                <a:blip r:embed="rId4"/>
                <a:stretch>
                  <a:fillRect r="-27790" b="-47541"/>
                </a:stretch>
              </a:blipFill>
            </p:spPr>
            <p:txBody>
              <a:bodyPr/>
              <a:lstStyle/>
              <a:p>
                <a:r>
                  <a:rPr lang="en-US">
                    <a:noFill/>
                  </a:rPr>
                  <a:t> </a:t>
                </a:r>
              </a:p>
            </p:txBody>
          </p:sp>
        </mc:Fallback>
      </mc:AlternateContent>
    </p:spTree>
    <p:extLst>
      <p:ext uri="{BB962C8B-B14F-4D97-AF65-F5344CB8AC3E}">
        <p14:creationId xmlns:p14="http://schemas.microsoft.com/office/powerpoint/2010/main" val="1075389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200" dirty="0"/>
              <a:t>Example 1</a:t>
            </a:r>
            <a:r>
              <a:rPr lang="en-US" sz="4000" dirty="0"/>
              <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7" name="Rectangle 1">
                <a:extLst>
                  <a:ext uri="{FF2B5EF4-FFF2-40B4-BE49-F238E27FC236}">
                    <a16:creationId xmlns:a16="http://schemas.microsoft.com/office/drawing/2014/main" id="{905AE0BE-FEE9-4AFF-9285-7F0032A62AC2}"/>
                  </a:ext>
                </a:extLst>
              </p:cNvPr>
              <p:cNvSpPr/>
              <p:nvPr/>
            </p:nvSpPr>
            <p:spPr>
              <a:xfrm>
                <a:off x="139489" y="723900"/>
                <a:ext cx="8865022" cy="2123658"/>
              </a:xfrm>
              <a:prstGeom prst="rect">
                <a:avLst/>
              </a:prstGeom>
            </p:spPr>
            <p:txBody>
              <a:bodyPr wrap="square">
                <a:spAutoFit/>
              </a:bodyPr>
              <a:lstStyle/>
              <a:p>
                <a:pPr algn="just"/>
                <a:r>
                  <a:rPr lang="en-US" sz="2200" dirty="0">
                    <a:solidFill>
                      <a:srgbClr val="000000"/>
                    </a:solidFill>
                  </a:rPr>
                  <a:t>Determine the shunt admittance matrix for the overhead line. Assume that the neutral conductor is 25 </a:t>
                </a:r>
                <a:r>
                  <a:rPr lang="en-US" sz="2200" dirty="0" err="1">
                    <a:solidFill>
                      <a:srgbClr val="000000"/>
                    </a:solidFill>
                  </a:rPr>
                  <a:t>ft</a:t>
                </a:r>
                <a:r>
                  <a:rPr lang="en-US" sz="2200" dirty="0">
                    <a:solidFill>
                      <a:srgbClr val="000000"/>
                    </a:solidFill>
                  </a:rPr>
                  <a:t> above ground.</a:t>
                </a:r>
              </a:p>
              <a:p>
                <a:pPr algn="just"/>
                <a:r>
                  <a:rPr lang="en-US" sz="2200" dirty="0">
                    <a:solidFill>
                      <a:srgbClr val="000000"/>
                    </a:solidFill>
                  </a:rPr>
                  <a:t>The diameters of the phase and neutral conductors from the conductor table (Appendix A) are: </a:t>
                </a:r>
              </a:p>
              <a:p>
                <a:pPr algn="just"/>
                <a:r>
                  <a:rPr lang="en-US" sz="2200" dirty="0">
                    <a:solidFill>
                      <a:srgbClr val="000000"/>
                    </a:solidFill>
                  </a:rPr>
                  <a:t>Conductor, 336,400 26/7 ACSR, </a:t>
                </a:r>
                <a14:m>
                  <m:oMath xmlns:m="http://schemas.openxmlformats.org/officeDocument/2006/math">
                    <m:sSub>
                      <m:sSubPr>
                        <m:ctrlPr>
                          <a:rPr lang="en-US" sz="2200" i="1">
                            <a:solidFill>
                              <a:srgbClr val="000000"/>
                            </a:solidFill>
                            <a:latin typeface="Cambria Math" panose="02040503050406030204" pitchFamily="18" charset="0"/>
                          </a:rPr>
                        </m:ctrlPr>
                      </m:sSubPr>
                      <m:e>
                        <m:r>
                          <a:rPr lang="en-US" sz="2200" i="1">
                            <a:solidFill>
                              <a:srgbClr val="000000"/>
                            </a:solidFill>
                            <a:latin typeface="Cambria Math" panose="02040503050406030204" pitchFamily="18" charset="0"/>
                          </a:rPr>
                          <m:t>𝑑</m:t>
                        </m:r>
                      </m:e>
                      <m:sub>
                        <m:r>
                          <a:rPr lang="en-US" sz="2200" i="1">
                            <a:solidFill>
                              <a:srgbClr val="000000"/>
                            </a:solidFill>
                            <a:latin typeface="Cambria Math" panose="02040503050406030204" pitchFamily="18" charset="0"/>
                          </a:rPr>
                          <m:t>𝑐</m:t>
                        </m:r>
                      </m:sub>
                    </m:sSub>
                    <m:r>
                      <a:rPr lang="en-US" sz="2200" i="1">
                        <a:solidFill>
                          <a:srgbClr val="000000"/>
                        </a:solidFill>
                        <a:latin typeface="Cambria Math" panose="02040503050406030204" pitchFamily="18" charset="0"/>
                      </a:rPr>
                      <m:t>=0.721 </m:t>
                    </m:r>
                    <m:r>
                      <a:rPr lang="en-US" sz="2200" i="1">
                        <a:solidFill>
                          <a:srgbClr val="000000"/>
                        </a:solidFill>
                        <a:latin typeface="Cambria Math" panose="02040503050406030204" pitchFamily="18" charset="0"/>
                      </a:rPr>
                      <m:t>𝑖𝑛</m:t>
                    </m:r>
                    <m:r>
                      <a:rPr lang="en-US" sz="2200" i="1">
                        <a:solidFill>
                          <a:srgbClr val="000000"/>
                        </a:solidFill>
                        <a:latin typeface="Cambria Math" panose="02040503050406030204" pitchFamily="18" charset="0"/>
                      </a:rPr>
                      <m:t>., </m:t>
                    </m:r>
                    <m:sSub>
                      <m:sSubPr>
                        <m:ctrlPr>
                          <a:rPr lang="en-US" sz="2200" i="1">
                            <a:solidFill>
                              <a:srgbClr val="000000"/>
                            </a:solidFill>
                            <a:latin typeface="Cambria Math" panose="02040503050406030204" pitchFamily="18" charset="0"/>
                          </a:rPr>
                        </m:ctrlPr>
                      </m:sSubPr>
                      <m:e>
                        <m:r>
                          <a:rPr lang="en-US" sz="2200" i="1">
                            <a:solidFill>
                              <a:srgbClr val="000000"/>
                            </a:solidFill>
                            <a:latin typeface="Cambria Math" panose="02040503050406030204" pitchFamily="18" charset="0"/>
                          </a:rPr>
                          <m:t>𝑅𝐷</m:t>
                        </m:r>
                      </m:e>
                      <m:sub>
                        <m:r>
                          <a:rPr lang="en-US" sz="2200" i="1">
                            <a:solidFill>
                              <a:srgbClr val="000000"/>
                            </a:solidFill>
                            <a:latin typeface="Cambria Math" panose="02040503050406030204" pitchFamily="18" charset="0"/>
                          </a:rPr>
                          <m:t>𝑐</m:t>
                        </m:r>
                      </m:sub>
                    </m:sSub>
                    <m:r>
                      <a:rPr lang="en-US" sz="2200" i="1">
                        <a:solidFill>
                          <a:srgbClr val="000000"/>
                        </a:solidFill>
                        <a:latin typeface="Cambria Math" panose="02040503050406030204" pitchFamily="18" charset="0"/>
                      </a:rPr>
                      <m:t>=0.03004 </m:t>
                    </m:r>
                    <m:r>
                      <a:rPr lang="en-US" sz="2200" i="1">
                        <a:solidFill>
                          <a:srgbClr val="000000"/>
                        </a:solidFill>
                        <a:latin typeface="Cambria Math" panose="02040503050406030204" pitchFamily="18" charset="0"/>
                      </a:rPr>
                      <m:t>𝑓𝑡</m:t>
                    </m:r>
                  </m:oMath>
                </a14:m>
                <a:r>
                  <a:rPr lang="en-US" sz="2200" dirty="0">
                    <a:solidFill>
                      <a:srgbClr val="000000"/>
                    </a:solidFill>
                  </a:rPr>
                  <a:t>; 4/0 6/1 ACSR, </a:t>
                </a:r>
                <a14:m>
                  <m:oMath xmlns:m="http://schemas.openxmlformats.org/officeDocument/2006/math">
                    <m:sSub>
                      <m:sSubPr>
                        <m:ctrlPr>
                          <a:rPr lang="en-US" sz="2200" i="1">
                            <a:solidFill>
                              <a:srgbClr val="000000"/>
                            </a:solidFill>
                            <a:latin typeface="Cambria Math" panose="02040503050406030204" pitchFamily="18" charset="0"/>
                          </a:rPr>
                        </m:ctrlPr>
                      </m:sSubPr>
                      <m:e>
                        <m:r>
                          <a:rPr lang="en-US" sz="2200" i="1">
                            <a:solidFill>
                              <a:srgbClr val="000000"/>
                            </a:solidFill>
                            <a:latin typeface="Cambria Math" panose="02040503050406030204" pitchFamily="18" charset="0"/>
                          </a:rPr>
                          <m:t>𝑑</m:t>
                        </m:r>
                      </m:e>
                      <m:sub>
                        <m:r>
                          <a:rPr lang="en-US" sz="2200" i="1">
                            <a:solidFill>
                              <a:srgbClr val="000000"/>
                            </a:solidFill>
                            <a:latin typeface="Cambria Math" panose="02040503050406030204" pitchFamily="18" charset="0"/>
                          </a:rPr>
                          <m:t>𝑐</m:t>
                        </m:r>
                      </m:sub>
                    </m:sSub>
                    <m:r>
                      <a:rPr lang="en-US" sz="2200" i="1">
                        <a:solidFill>
                          <a:srgbClr val="000000"/>
                        </a:solidFill>
                        <a:latin typeface="Cambria Math" panose="02040503050406030204" pitchFamily="18" charset="0"/>
                      </a:rPr>
                      <m:t>=0.563 </m:t>
                    </m:r>
                    <m:r>
                      <a:rPr lang="en-US" sz="2200" i="1">
                        <a:solidFill>
                          <a:srgbClr val="000000"/>
                        </a:solidFill>
                        <a:latin typeface="Cambria Math" panose="02040503050406030204" pitchFamily="18" charset="0"/>
                      </a:rPr>
                      <m:t>𝑖𝑛</m:t>
                    </m:r>
                    <m:r>
                      <a:rPr lang="en-US" sz="2200" i="1">
                        <a:solidFill>
                          <a:srgbClr val="000000"/>
                        </a:solidFill>
                        <a:latin typeface="Cambria Math" panose="02040503050406030204" pitchFamily="18" charset="0"/>
                      </a:rPr>
                      <m:t>., </m:t>
                    </m:r>
                    <m:sSub>
                      <m:sSubPr>
                        <m:ctrlPr>
                          <a:rPr lang="en-US" sz="2200" i="1">
                            <a:solidFill>
                              <a:srgbClr val="000000"/>
                            </a:solidFill>
                            <a:latin typeface="Cambria Math" panose="02040503050406030204" pitchFamily="18" charset="0"/>
                          </a:rPr>
                        </m:ctrlPr>
                      </m:sSubPr>
                      <m:e>
                        <m:r>
                          <a:rPr lang="en-US" sz="2200" i="1">
                            <a:solidFill>
                              <a:srgbClr val="000000"/>
                            </a:solidFill>
                            <a:latin typeface="Cambria Math" panose="02040503050406030204" pitchFamily="18" charset="0"/>
                          </a:rPr>
                          <m:t>𝑅𝐷</m:t>
                        </m:r>
                      </m:e>
                      <m:sub>
                        <m:r>
                          <a:rPr lang="en-US" sz="2200" i="1">
                            <a:solidFill>
                              <a:srgbClr val="000000"/>
                            </a:solidFill>
                            <a:latin typeface="Cambria Math" panose="02040503050406030204" pitchFamily="18" charset="0"/>
                          </a:rPr>
                          <m:t>𝑐</m:t>
                        </m:r>
                      </m:sub>
                    </m:sSub>
                    <m:r>
                      <a:rPr lang="en-US" sz="2200" i="1">
                        <a:solidFill>
                          <a:srgbClr val="000000"/>
                        </a:solidFill>
                        <a:latin typeface="Cambria Math" panose="02040503050406030204" pitchFamily="18" charset="0"/>
                      </a:rPr>
                      <m:t>=0.02346 </m:t>
                    </m:r>
                    <m:r>
                      <a:rPr lang="en-US" sz="2200" i="1">
                        <a:solidFill>
                          <a:srgbClr val="000000"/>
                        </a:solidFill>
                        <a:latin typeface="Cambria Math" panose="02040503050406030204" pitchFamily="18" charset="0"/>
                      </a:rPr>
                      <m:t>𝑓𝑡</m:t>
                    </m:r>
                  </m:oMath>
                </a14:m>
                <a:endParaRPr lang="en-US" sz="2200" dirty="0">
                  <a:solidFill>
                    <a:srgbClr val="000000"/>
                  </a:solidFill>
                </a:endParaRPr>
              </a:p>
            </p:txBody>
          </p:sp>
        </mc:Choice>
        <mc:Fallback xmlns="">
          <p:sp>
            <p:nvSpPr>
              <p:cNvPr id="7" name="Rectangle 1">
                <a:extLst>
                  <a:ext uri="{FF2B5EF4-FFF2-40B4-BE49-F238E27FC236}">
                    <a16:creationId xmlns:a16="http://schemas.microsoft.com/office/drawing/2014/main" id="{905AE0BE-FEE9-4AFF-9285-7F0032A62AC2}"/>
                  </a:ext>
                </a:extLst>
              </p:cNvPr>
              <p:cNvSpPr>
                <a:spLocks noRot="1" noChangeAspect="1" noMove="1" noResize="1" noEditPoints="1" noAdjustHandles="1" noChangeArrowheads="1" noChangeShapeType="1" noTextEdit="1"/>
              </p:cNvSpPr>
              <p:nvPr/>
            </p:nvSpPr>
            <p:spPr>
              <a:xfrm>
                <a:off x="139489" y="723900"/>
                <a:ext cx="8865022" cy="2123658"/>
              </a:xfrm>
              <a:prstGeom prst="rect">
                <a:avLst/>
              </a:prstGeom>
              <a:blipFill>
                <a:blip r:embed="rId2"/>
                <a:stretch>
                  <a:fillRect l="-894" t="-2011" r="-894" b="-4885"/>
                </a:stretch>
              </a:blipFill>
            </p:spPr>
            <p:txBody>
              <a:bodyPr/>
              <a:lstStyle/>
              <a:p>
                <a:r>
                  <a:rPr lang="en-US">
                    <a:noFill/>
                  </a:rPr>
                  <a:t> </a:t>
                </a:r>
              </a:p>
            </p:txBody>
          </p:sp>
        </mc:Fallback>
      </mc:AlternateContent>
      <p:pic>
        <p:nvPicPr>
          <p:cNvPr id="8" name="Picture 11">
            <a:extLst>
              <a:ext uri="{FF2B5EF4-FFF2-40B4-BE49-F238E27FC236}">
                <a16:creationId xmlns:a16="http://schemas.microsoft.com/office/drawing/2014/main" id="{DD235573-B8EC-4DC5-85F2-6196D0B361E8}"/>
              </a:ext>
            </a:extLst>
          </p:cNvPr>
          <p:cNvPicPr>
            <a:picLocks noChangeAspect="1"/>
          </p:cNvPicPr>
          <p:nvPr/>
        </p:nvPicPr>
        <p:blipFill>
          <a:blip r:embed="rId3"/>
          <a:stretch>
            <a:fillRect/>
          </a:stretch>
        </p:blipFill>
        <p:spPr>
          <a:xfrm>
            <a:off x="2895600" y="2783527"/>
            <a:ext cx="3429000" cy="2995504"/>
          </a:xfrm>
          <a:prstGeom prst="rect">
            <a:avLst/>
          </a:prstGeom>
        </p:spPr>
      </p:pic>
      <p:sp>
        <p:nvSpPr>
          <p:cNvPr id="9" name="TextBox 12">
            <a:extLst>
              <a:ext uri="{FF2B5EF4-FFF2-40B4-BE49-F238E27FC236}">
                <a16:creationId xmlns:a16="http://schemas.microsoft.com/office/drawing/2014/main" id="{D07752D2-6F92-4D9D-9F7A-4C915C852CFD}"/>
              </a:ext>
            </a:extLst>
          </p:cNvPr>
          <p:cNvSpPr txBox="1"/>
          <p:nvPr/>
        </p:nvSpPr>
        <p:spPr>
          <a:xfrm>
            <a:off x="1884726" y="5764768"/>
            <a:ext cx="5374547" cy="369332"/>
          </a:xfrm>
          <a:prstGeom prst="rect">
            <a:avLst/>
          </a:prstGeom>
          <a:noFill/>
        </p:spPr>
        <p:txBody>
          <a:bodyPr wrap="square" rtlCol="0">
            <a:spAutoFit/>
          </a:bodyPr>
          <a:lstStyle/>
          <a:p>
            <a:pPr algn="ctr"/>
            <a:r>
              <a:rPr lang="en-US" sz="1800" dirty="0">
                <a:solidFill>
                  <a:srgbClr val="000000"/>
                </a:solidFill>
              </a:rPr>
              <a:t>Overhead line of Example 4.1</a:t>
            </a:r>
            <a:endParaRPr lang="en-US" sz="1800" dirty="0"/>
          </a:p>
        </p:txBody>
      </p:sp>
    </p:spTree>
    <p:extLst>
      <p:ext uri="{BB962C8B-B14F-4D97-AF65-F5344CB8AC3E}">
        <p14:creationId xmlns:p14="http://schemas.microsoft.com/office/powerpoint/2010/main" val="1303740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200" dirty="0"/>
              <a:t>Example 1</a:t>
            </a:r>
            <a:r>
              <a:rPr lang="en-US" sz="4000" dirty="0"/>
              <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1">
            <a:extLst>
              <a:ext uri="{FF2B5EF4-FFF2-40B4-BE49-F238E27FC236}">
                <a16:creationId xmlns:a16="http://schemas.microsoft.com/office/drawing/2014/main" id="{15205BB9-1BFE-4404-A3F2-1003861214DA}"/>
              </a:ext>
            </a:extLst>
          </p:cNvPr>
          <p:cNvSpPr/>
          <p:nvPr/>
        </p:nvSpPr>
        <p:spPr>
          <a:xfrm>
            <a:off x="202778" y="762000"/>
            <a:ext cx="8865022" cy="769441"/>
          </a:xfrm>
          <a:prstGeom prst="rect">
            <a:avLst/>
          </a:prstGeom>
        </p:spPr>
        <p:txBody>
          <a:bodyPr wrap="square">
            <a:spAutoFit/>
          </a:bodyPr>
          <a:lstStyle/>
          <a:p>
            <a:r>
              <a:rPr lang="en-US" sz="2200" dirty="0"/>
              <a:t>Using the Cartesian coordinated in Example 4.1, the image distance matrix is given by</a:t>
            </a:r>
          </a:p>
        </p:txBody>
      </p:sp>
      <mc:AlternateContent xmlns:mc="http://schemas.openxmlformats.org/markup-compatibility/2006" xmlns:a14="http://schemas.microsoft.com/office/drawing/2010/main">
        <mc:Choice Requires="a14">
          <p:sp>
            <p:nvSpPr>
              <p:cNvPr id="7" name="Rectangle 7">
                <a:extLst>
                  <a:ext uri="{FF2B5EF4-FFF2-40B4-BE49-F238E27FC236}">
                    <a16:creationId xmlns:a16="http://schemas.microsoft.com/office/drawing/2014/main" id="{51A9A6C0-C372-4CC9-830E-43B7CD91DA73}"/>
                  </a:ext>
                </a:extLst>
              </p:cNvPr>
              <p:cNvSpPr/>
              <p:nvPr/>
            </p:nvSpPr>
            <p:spPr>
              <a:xfrm>
                <a:off x="3739528" y="1321127"/>
                <a:ext cx="1837747" cy="4572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𝑖𝑗</m:t>
                          </m:r>
                        </m:sub>
                      </m:sSub>
                      <m:r>
                        <a:rPr lang="en-US" sz="2000" b="0" i="1" smtClean="0">
                          <a:latin typeface="Cambria Math" panose="02040503050406030204" pitchFamily="18" charset="0"/>
                          <a:ea typeface="Cambria Math" panose="02040503050406030204" pitchFamily="18" charset="0"/>
                        </a:rPr>
                        <m:t>=</m:t>
                      </m:r>
                      <m:d>
                        <m:dPr>
                          <m:begChr m:val="|"/>
                          <m:endChr m:val="|"/>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𝑑</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𝑑</m:t>
                              </m:r>
                            </m:e>
                            <m:sub>
                              <m:r>
                                <a:rPr lang="en-US" sz="2000" b="0" i="1" smtClean="0">
                                  <a:latin typeface="Cambria Math" panose="02040503050406030204" pitchFamily="18" charset="0"/>
                                  <a:ea typeface="Cambria Math" panose="02040503050406030204" pitchFamily="18" charset="0"/>
                                </a:rPr>
                                <m:t>𝑗</m:t>
                              </m:r>
                            </m:sub>
                            <m:sup>
                              <m:r>
                                <a:rPr lang="en-US" sz="2000" b="0" i="1" smtClean="0">
                                  <a:latin typeface="Cambria Math" panose="02040503050406030204" pitchFamily="18" charset="0"/>
                                  <a:ea typeface="Cambria Math" panose="02040503050406030204" pitchFamily="18" charset="0"/>
                                </a:rPr>
                                <m:t>∗</m:t>
                              </m:r>
                            </m:sup>
                          </m:sSubSup>
                        </m:e>
                      </m:d>
                    </m:oMath>
                  </m:oMathPara>
                </a14:m>
                <a:endParaRPr lang="en-US" sz="2000" dirty="0"/>
              </a:p>
            </p:txBody>
          </p:sp>
        </mc:Choice>
        <mc:Fallback xmlns="">
          <p:sp>
            <p:nvSpPr>
              <p:cNvPr id="7" name="Rectangle 7">
                <a:extLst>
                  <a:ext uri="{FF2B5EF4-FFF2-40B4-BE49-F238E27FC236}">
                    <a16:creationId xmlns:a16="http://schemas.microsoft.com/office/drawing/2014/main" id="{51A9A6C0-C372-4CC9-830E-43B7CD91DA73}"/>
                  </a:ext>
                </a:extLst>
              </p:cNvPr>
              <p:cNvSpPr>
                <a:spLocks noRot="1" noChangeAspect="1" noMove="1" noResize="1" noEditPoints="1" noAdjustHandles="1" noChangeArrowheads="1" noChangeShapeType="1" noTextEdit="1"/>
              </p:cNvSpPr>
              <p:nvPr/>
            </p:nvSpPr>
            <p:spPr>
              <a:xfrm>
                <a:off x="3739528" y="1321127"/>
                <a:ext cx="1837747" cy="457241"/>
              </a:xfrm>
              <a:prstGeom prst="rect">
                <a:avLst/>
              </a:prstGeom>
              <a:blipFill>
                <a:blip r:embed="rId2"/>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10">
                <a:extLst>
                  <a:ext uri="{FF2B5EF4-FFF2-40B4-BE49-F238E27FC236}">
                    <a16:creationId xmlns:a16="http://schemas.microsoft.com/office/drawing/2014/main" id="{EEBFD02C-A0EA-438B-93B6-469169CF1541}"/>
                  </a:ext>
                </a:extLst>
              </p:cNvPr>
              <p:cNvSpPr/>
              <p:nvPr/>
            </p:nvSpPr>
            <p:spPr>
              <a:xfrm>
                <a:off x="202778" y="1842830"/>
                <a:ext cx="8865022" cy="503728"/>
              </a:xfrm>
              <a:prstGeom prst="rect">
                <a:avLst/>
              </a:prstGeom>
            </p:spPr>
            <p:txBody>
              <a:bodyPr wrap="square">
                <a:spAutoFit/>
              </a:bodyPr>
              <a:lstStyle/>
              <a:p>
                <a:r>
                  <a:rPr lang="en-US" sz="2200" dirty="0"/>
                  <a:t>Where </a:t>
                </a:r>
                <a14:m>
                  <m:oMath xmlns:m="http://schemas.openxmlformats.org/officeDocument/2006/math">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𝑑</m:t>
                        </m:r>
                      </m:e>
                      <m:sub>
                        <m:r>
                          <a:rPr lang="en-US" sz="2400" i="1">
                            <a:latin typeface="Cambria Math" panose="02040503050406030204" pitchFamily="18" charset="0"/>
                            <a:ea typeface="Cambria Math" panose="02040503050406030204" pitchFamily="18" charset="0"/>
                          </a:rPr>
                          <m:t>𝑗</m:t>
                        </m:r>
                      </m:sub>
                      <m:sup>
                        <m:r>
                          <a:rPr lang="en-US" sz="2400" i="1">
                            <a:latin typeface="Cambria Math" panose="02040503050406030204" pitchFamily="18" charset="0"/>
                            <a:ea typeface="Cambria Math" panose="02040503050406030204" pitchFamily="18" charset="0"/>
                          </a:rPr>
                          <m:t>∗</m:t>
                        </m:r>
                      </m:sup>
                    </m:sSubSup>
                  </m:oMath>
                </a14:m>
                <a:r>
                  <a:rPr lang="en-US" sz="2200" dirty="0"/>
                  <a:t> is the conjugate of </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𝑑</m:t>
                        </m:r>
                      </m:e>
                      <m:sub>
                        <m:r>
                          <a:rPr lang="en-US" sz="2400" b="0" i="1" smtClean="0">
                            <a:latin typeface="Cambria Math" panose="02040503050406030204" pitchFamily="18" charset="0"/>
                            <a:ea typeface="Cambria Math" panose="02040503050406030204" pitchFamily="18" charset="0"/>
                          </a:rPr>
                          <m:t>𝑗</m:t>
                        </m:r>
                      </m:sub>
                    </m:sSub>
                  </m:oMath>
                </a14:m>
                <a:r>
                  <a:rPr lang="en-US" sz="2200" dirty="0"/>
                  <a:t> </a:t>
                </a:r>
              </a:p>
            </p:txBody>
          </p:sp>
        </mc:Choice>
        <mc:Fallback xmlns="">
          <p:sp>
            <p:nvSpPr>
              <p:cNvPr id="8" name="Rectangle 10">
                <a:extLst>
                  <a:ext uri="{FF2B5EF4-FFF2-40B4-BE49-F238E27FC236}">
                    <a16:creationId xmlns:a16="http://schemas.microsoft.com/office/drawing/2014/main" id="{EEBFD02C-A0EA-438B-93B6-469169CF1541}"/>
                  </a:ext>
                </a:extLst>
              </p:cNvPr>
              <p:cNvSpPr>
                <a:spLocks noRot="1" noChangeAspect="1" noMove="1" noResize="1" noEditPoints="1" noAdjustHandles="1" noChangeArrowheads="1" noChangeShapeType="1" noTextEdit="1"/>
              </p:cNvSpPr>
              <p:nvPr/>
            </p:nvSpPr>
            <p:spPr>
              <a:xfrm>
                <a:off x="202778" y="1842830"/>
                <a:ext cx="8865022" cy="503728"/>
              </a:xfrm>
              <a:prstGeom prst="rect">
                <a:avLst/>
              </a:prstGeom>
              <a:blipFill>
                <a:blip r:embed="rId3"/>
                <a:stretch>
                  <a:fillRect l="-893" t="-2410" b="-14458"/>
                </a:stretch>
              </a:blipFill>
            </p:spPr>
            <p:txBody>
              <a:bodyPr/>
              <a:lstStyle/>
              <a:p>
                <a:r>
                  <a:rPr lang="en-US">
                    <a:noFill/>
                  </a:rPr>
                  <a:t> </a:t>
                </a:r>
              </a:p>
            </p:txBody>
          </p:sp>
        </mc:Fallback>
      </mc:AlternateContent>
      <p:sp>
        <p:nvSpPr>
          <p:cNvPr id="9" name="Rectangle 13">
            <a:extLst>
              <a:ext uri="{FF2B5EF4-FFF2-40B4-BE49-F238E27FC236}">
                <a16:creationId xmlns:a16="http://schemas.microsoft.com/office/drawing/2014/main" id="{33908B5A-D876-455D-B451-3376335C7344}"/>
              </a:ext>
            </a:extLst>
          </p:cNvPr>
          <p:cNvSpPr/>
          <p:nvPr/>
        </p:nvSpPr>
        <p:spPr>
          <a:xfrm>
            <a:off x="202778" y="2346558"/>
            <a:ext cx="8865022" cy="769441"/>
          </a:xfrm>
          <a:prstGeom prst="rect">
            <a:avLst/>
          </a:prstGeom>
        </p:spPr>
        <p:txBody>
          <a:bodyPr wrap="square">
            <a:spAutoFit/>
          </a:bodyPr>
          <a:lstStyle/>
          <a:p>
            <a:r>
              <a:rPr lang="en-US" sz="2200" dirty="0"/>
              <a:t>For the configuration the distances between conductors and images in matrix form are</a:t>
            </a:r>
          </a:p>
        </p:txBody>
      </p:sp>
      <mc:AlternateContent xmlns:mc="http://schemas.openxmlformats.org/markup-compatibility/2006" xmlns:a14="http://schemas.microsoft.com/office/drawing/2010/main">
        <mc:Choice Requires="a14">
          <p:sp>
            <p:nvSpPr>
              <p:cNvPr id="10" name="TextBox 11">
                <a:extLst>
                  <a:ext uri="{FF2B5EF4-FFF2-40B4-BE49-F238E27FC236}">
                    <a16:creationId xmlns:a16="http://schemas.microsoft.com/office/drawing/2014/main" id="{1A5509EC-3207-456F-9C81-BFFEB57DAF15}"/>
                  </a:ext>
                </a:extLst>
              </p:cNvPr>
              <p:cNvSpPr txBox="1"/>
              <p:nvPr/>
            </p:nvSpPr>
            <p:spPr>
              <a:xfrm>
                <a:off x="2073334" y="2854243"/>
                <a:ext cx="5621026" cy="1503232"/>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𝑆</m:t>
                        </m:r>
                      </m:e>
                    </m:d>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m>
                          <m:mPr>
                            <m:mcs>
                              <m:mc>
                                <m:mcPr>
                                  <m:count m:val="3"/>
                                  <m:mcJc m:val="center"/>
                                </m:mcPr>
                              </m:mc>
                            </m:mcs>
                            <m:ctrlPr>
                              <a:rPr lang="en-US" sz="2000" i="1" smtClean="0">
                                <a:latin typeface="Cambria Math" panose="02040503050406030204" pitchFamily="18" charset="0"/>
                              </a:rPr>
                            </m:ctrlPr>
                          </m:mPr>
                          <m:mr>
                            <m:e>
                              <m:eqArr>
                                <m:eqArrPr>
                                  <m:ctrlPr>
                                    <a:rPr lang="en-US" sz="2000" i="1" smtClean="0">
                                      <a:latin typeface="Cambria Math" panose="02040503050406030204" pitchFamily="18" charset="0"/>
                                    </a:rPr>
                                  </m:ctrlPr>
                                </m:eqArrPr>
                                <m:e>
                                  <m:r>
                                    <a:rPr lang="en-US" sz="2000" b="0" i="1" smtClean="0">
                                      <a:latin typeface="Cambria Math" panose="02040503050406030204" pitchFamily="18" charset="0"/>
                                    </a:rPr>
                                    <m:t>58</m:t>
                                  </m:r>
                                </m:e>
                                <m:e>
                                  <m:r>
                                    <a:rPr lang="en-US" sz="2000" i="1" smtClean="0">
                                      <a:latin typeface="Cambria Math" panose="02040503050406030204" pitchFamily="18" charset="0"/>
                                    </a:rPr>
                                    <m:t>5</m:t>
                                  </m:r>
                                  <m:r>
                                    <a:rPr lang="en-US" sz="2000" b="0" i="1" smtClean="0">
                                      <a:latin typeface="Cambria Math" panose="02040503050406030204" pitchFamily="18" charset="0"/>
                                    </a:rPr>
                                    <m:t>8.0539</m:t>
                                  </m:r>
                                </m:e>
                                <m:e>
                                  <m:r>
                                    <a:rPr lang="en-US" sz="2000" i="1" smtClean="0">
                                      <a:latin typeface="Cambria Math" panose="02040503050406030204" pitchFamily="18" charset="0"/>
                                    </a:rPr>
                                    <m:t>5</m:t>
                                  </m:r>
                                  <m:r>
                                    <a:rPr lang="en-US" sz="2000" b="0" i="1" smtClean="0">
                                      <a:latin typeface="Cambria Math" panose="02040503050406030204" pitchFamily="18" charset="0"/>
                                    </a:rPr>
                                    <m:t>8.4209</m:t>
                                  </m:r>
                                </m:e>
                                <m:e>
                                  <m:r>
                                    <a:rPr lang="en-US" sz="2000" i="1" smtClean="0">
                                      <a:latin typeface="Cambria Math" panose="02040503050406030204" pitchFamily="18" charset="0"/>
                                    </a:rPr>
                                    <m:t>5</m:t>
                                  </m:r>
                                  <m:r>
                                    <a:rPr lang="en-US" sz="2000" b="0" i="1" smtClean="0">
                                      <a:latin typeface="Cambria Math" panose="02040503050406030204" pitchFamily="18" charset="0"/>
                                    </a:rPr>
                                    <m:t>4.1479</m:t>
                                  </m:r>
                                </m:e>
                              </m:eqArr>
                            </m:e>
                            <m:e>
                              <m:eqArr>
                                <m:eqArrPr>
                                  <m:ctrlPr>
                                    <a:rPr lang="en-US" sz="2000" i="1" smtClean="0">
                                      <a:latin typeface="Cambria Math" panose="02040503050406030204" pitchFamily="18" charset="0"/>
                                    </a:rPr>
                                  </m:ctrlPr>
                                </m:eqArrPr>
                                <m:e>
                                  <m:r>
                                    <a:rPr lang="en-US" sz="2000" i="1" smtClean="0">
                                      <a:latin typeface="Cambria Math" panose="02040503050406030204" pitchFamily="18" charset="0"/>
                                    </a:rPr>
                                    <m:t>5</m:t>
                                  </m:r>
                                  <m:r>
                                    <a:rPr lang="en-US" sz="2000" b="0" i="1" smtClean="0">
                                      <a:latin typeface="Cambria Math" panose="02040503050406030204" pitchFamily="18" charset="0"/>
                                    </a:rPr>
                                    <m:t>8.0539</m:t>
                                  </m:r>
                                </m:e>
                                <m:e>
                                  <m:r>
                                    <a:rPr lang="en-US" sz="2000" b="0" i="1" smtClean="0">
                                      <a:latin typeface="Cambria Math" panose="02040503050406030204" pitchFamily="18" charset="0"/>
                                    </a:rPr>
                                    <m:t>58</m:t>
                                  </m:r>
                                </m:e>
                                <m:e>
                                  <m:r>
                                    <a:rPr lang="en-US" sz="2000" i="1" smtClean="0">
                                      <a:latin typeface="Cambria Math" panose="02040503050406030204" pitchFamily="18" charset="0"/>
                                    </a:rPr>
                                    <m:t>5</m:t>
                                  </m:r>
                                  <m:r>
                                    <a:rPr lang="en-US" sz="2000" b="0" i="1" smtClean="0">
                                      <a:latin typeface="Cambria Math" panose="02040503050406030204" pitchFamily="18" charset="0"/>
                                    </a:rPr>
                                    <m:t>8.1743</m:t>
                                  </m:r>
                                </m:e>
                                <m:e>
                                  <m:r>
                                    <a:rPr lang="en-US" sz="2000" i="1" smtClean="0">
                                      <a:latin typeface="Cambria Math" panose="02040503050406030204" pitchFamily="18" charset="0"/>
                                    </a:rPr>
                                    <m:t>5</m:t>
                                  </m:r>
                                  <m:r>
                                    <a:rPr lang="en-US" sz="2000" b="0" i="1" smtClean="0">
                                      <a:latin typeface="Cambria Math" panose="02040503050406030204" pitchFamily="18" charset="0"/>
                                    </a:rPr>
                                    <m:t>4.0208</m:t>
                                  </m:r>
                                </m:e>
                              </m:eqArr>
                              <m:r>
                                <a:rPr lang="en-US" sz="2000" b="0" i="1" smtClean="0">
                                  <a:latin typeface="Cambria Math" panose="02040503050406030204" pitchFamily="18" charset="0"/>
                                </a:rPr>
                                <m:t>    </m:t>
                              </m:r>
                              <m:eqArr>
                                <m:eqArrPr>
                                  <m:ctrlPr>
                                    <a:rPr lang="en-US" sz="2000" i="1">
                                      <a:latin typeface="Cambria Math" panose="02040503050406030204" pitchFamily="18" charset="0"/>
                                    </a:rPr>
                                  </m:ctrlPr>
                                </m:eqArrPr>
                                <m:e>
                                  <m:r>
                                    <a:rPr lang="en-US" sz="2000" i="1" smtClean="0">
                                      <a:latin typeface="Cambria Math" panose="02040503050406030204" pitchFamily="18" charset="0"/>
                                    </a:rPr>
                                    <m:t>5</m:t>
                                  </m:r>
                                  <m:r>
                                    <a:rPr lang="en-US" sz="2000" b="0" i="1" smtClean="0">
                                      <a:latin typeface="Cambria Math" panose="02040503050406030204" pitchFamily="18" charset="0"/>
                                    </a:rPr>
                                    <m:t>8.4209</m:t>
                                  </m:r>
                                </m:e>
                                <m:e>
                                  <m:r>
                                    <a:rPr lang="en-US" sz="2000" i="1" smtClean="0">
                                      <a:latin typeface="Cambria Math" panose="02040503050406030204" pitchFamily="18" charset="0"/>
                                    </a:rPr>
                                    <m:t>5</m:t>
                                  </m:r>
                                  <m:r>
                                    <a:rPr lang="en-US" sz="2000" b="0" i="1" smtClean="0">
                                      <a:latin typeface="Cambria Math" panose="02040503050406030204" pitchFamily="18" charset="0"/>
                                    </a:rPr>
                                    <m:t>8.1743</m:t>
                                  </m:r>
                                </m:e>
                                <m:e>
                                  <m:r>
                                    <a:rPr lang="en-US" sz="2000" b="0" i="1" smtClean="0">
                                      <a:latin typeface="Cambria Math" panose="02040503050406030204" pitchFamily="18" charset="0"/>
                                    </a:rPr>
                                    <m:t>58</m:t>
                                  </m:r>
                                </m:e>
                                <m:e>
                                  <m:r>
                                    <a:rPr lang="en-US" sz="2000" i="1" smtClean="0">
                                      <a:latin typeface="Cambria Math" panose="02040503050406030204" pitchFamily="18" charset="0"/>
                                    </a:rPr>
                                    <m:t>5</m:t>
                                  </m:r>
                                  <m:r>
                                    <a:rPr lang="en-US" sz="2000" b="0" i="1" smtClean="0">
                                      <a:latin typeface="Cambria Math" panose="02040503050406030204" pitchFamily="18" charset="0"/>
                                    </a:rPr>
                                    <m:t>4.0833</m:t>
                                  </m:r>
                                </m:e>
                              </m:eqArr>
                            </m:e>
                            <m:e>
                              <m:eqArr>
                                <m:eqArrPr>
                                  <m:ctrlPr>
                                    <a:rPr lang="en-US" sz="2000" i="1" smtClean="0">
                                      <a:latin typeface="Cambria Math" panose="02040503050406030204" pitchFamily="18" charset="0"/>
                                    </a:rPr>
                                  </m:ctrlPr>
                                </m:eqArrPr>
                                <m:e>
                                  <m:r>
                                    <a:rPr lang="en-US" sz="2000" i="1" smtClean="0">
                                      <a:latin typeface="Cambria Math" panose="02040503050406030204" pitchFamily="18" charset="0"/>
                                    </a:rPr>
                                    <m:t>5</m:t>
                                  </m:r>
                                  <m:r>
                                    <a:rPr lang="en-US" sz="2000" b="0" i="1" smtClean="0">
                                      <a:latin typeface="Cambria Math" panose="02040503050406030204" pitchFamily="18" charset="0"/>
                                    </a:rPr>
                                    <m:t>4.1479</m:t>
                                  </m:r>
                                </m:e>
                                <m:e>
                                  <m:r>
                                    <a:rPr lang="en-US" sz="2000" i="1" smtClean="0">
                                      <a:latin typeface="Cambria Math" panose="02040503050406030204" pitchFamily="18" charset="0"/>
                                    </a:rPr>
                                    <m:t>5</m:t>
                                  </m:r>
                                  <m:r>
                                    <a:rPr lang="en-US" sz="2000" b="0" i="1" smtClean="0">
                                      <a:latin typeface="Cambria Math" panose="02040503050406030204" pitchFamily="18" charset="0"/>
                                    </a:rPr>
                                    <m:t>4.0208</m:t>
                                  </m:r>
                                </m:e>
                                <m:e>
                                  <m:r>
                                    <a:rPr lang="en-US" sz="2000" i="1" smtClean="0">
                                      <a:latin typeface="Cambria Math" panose="02040503050406030204" pitchFamily="18" charset="0"/>
                                    </a:rPr>
                                    <m:t>5</m:t>
                                  </m:r>
                                  <m:r>
                                    <a:rPr lang="en-US" sz="2000" b="0" i="1" smtClean="0">
                                      <a:latin typeface="Cambria Math" panose="02040503050406030204" pitchFamily="18" charset="0"/>
                                    </a:rPr>
                                    <m:t>4.0833</m:t>
                                  </m:r>
                                </m:e>
                                <m:e>
                                  <m:r>
                                    <a:rPr lang="en-US" sz="2000" i="1" smtClean="0">
                                      <a:latin typeface="Cambria Math" panose="02040503050406030204" pitchFamily="18" charset="0"/>
                                    </a:rPr>
                                    <m:t>5</m:t>
                                  </m:r>
                                  <m:r>
                                    <a:rPr lang="en-US" sz="2000" b="0" i="1" smtClean="0">
                                      <a:latin typeface="Cambria Math" panose="02040503050406030204" pitchFamily="18" charset="0"/>
                                    </a:rPr>
                                    <m:t>0</m:t>
                                  </m:r>
                                </m:e>
                              </m:eqArr>
                            </m:e>
                          </m:mr>
                        </m:m>
                      </m:e>
                    </m:d>
                  </m:oMath>
                </a14:m>
                <a:r>
                  <a:rPr lang="en-US" dirty="0"/>
                  <a:t> </a:t>
                </a:r>
                <a14:m>
                  <m:oMath xmlns:m="http://schemas.openxmlformats.org/officeDocument/2006/math">
                    <m:r>
                      <a:rPr lang="en-US" b="0" i="1" dirty="0" smtClean="0">
                        <a:latin typeface="Cambria Math" panose="02040503050406030204" pitchFamily="18" charset="0"/>
                        <a:ea typeface="Cambria Math" panose="02040503050406030204" pitchFamily="18" charset="0"/>
                      </a:rPr>
                      <m:t>𝑓𝑡</m:t>
                    </m:r>
                  </m:oMath>
                </a14:m>
                <a:endParaRPr lang="en-US" dirty="0"/>
              </a:p>
              <a:p>
                <a:endParaRPr lang="en-US" dirty="0"/>
              </a:p>
            </p:txBody>
          </p:sp>
        </mc:Choice>
        <mc:Fallback xmlns="">
          <p:sp>
            <p:nvSpPr>
              <p:cNvPr id="10" name="TextBox 11">
                <a:extLst>
                  <a:ext uri="{FF2B5EF4-FFF2-40B4-BE49-F238E27FC236}">
                    <a16:creationId xmlns:a16="http://schemas.microsoft.com/office/drawing/2014/main" id="{1A5509EC-3207-456F-9C81-BFFEB57DAF15}"/>
                  </a:ext>
                </a:extLst>
              </p:cNvPr>
              <p:cNvSpPr txBox="1">
                <a:spLocks noRot="1" noChangeAspect="1" noMove="1" noResize="1" noEditPoints="1" noAdjustHandles="1" noChangeArrowheads="1" noChangeShapeType="1" noTextEdit="1"/>
              </p:cNvSpPr>
              <p:nvPr/>
            </p:nvSpPr>
            <p:spPr>
              <a:xfrm>
                <a:off x="2073334" y="2854243"/>
                <a:ext cx="5621026" cy="1503232"/>
              </a:xfrm>
              <a:prstGeom prst="rect">
                <a:avLst/>
              </a:prstGeom>
              <a:blipFill>
                <a:blip r:embed="rId4"/>
                <a:stretch>
                  <a:fillRect/>
                </a:stretch>
              </a:blipFill>
            </p:spPr>
            <p:txBody>
              <a:bodyPr/>
              <a:lstStyle/>
              <a:p>
                <a:r>
                  <a:rPr lang="en-US">
                    <a:noFill/>
                  </a:rPr>
                  <a:t> </a:t>
                </a:r>
              </a:p>
            </p:txBody>
          </p:sp>
        </mc:Fallback>
      </mc:AlternateContent>
      <p:sp>
        <p:nvSpPr>
          <p:cNvPr id="11" name="Rectangle 9">
            <a:extLst>
              <a:ext uri="{FF2B5EF4-FFF2-40B4-BE49-F238E27FC236}">
                <a16:creationId xmlns:a16="http://schemas.microsoft.com/office/drawing/2014/main" id="{3440B821-96A9-4A4C-B421-5EAFC336285C}"/>
              </a:ext>
            </a:extLst>
          </p:cNvPr>
          <p:cNvSpPr/>
          <p:nvPr/>
        </p:nvSpPr>
        <p:spPr>
          <a:xfrm>
            <a:off x="202778" y="4040839"/>
            <a:ext cx="9004512" cy="769441"/>
          </a:xfrm>
          <a:prstGeom prst="rect">
            <a:avLst/>
          </a:prstGeom>
        </p:spPr>
        <p:txBody>
          <a:bodyPr wrap="square">
            <a:spAutoFit/>
          </a:bodyPr>
          <a:lstStyle/>
          <a:p>
            <a:r>
              <a:rPr lang="en-US" sz="2200" dirty="0">
                <a:solidFill>
                  <a:srgbClr val="000000"/>
                </a:solidFill>
              </a:rPr>
              <a:t>The self-primitive potential coefficient for phase </a:t>
            </a:r>
            <a:r>
              <a:rPr lang="en-US" sz="2200" i="1" dirty="0">
                <a:solidFill>
                  <a:srgbClr val="000000"/>
                </a:solidFill>
              </a:rPr>
              <a:t>a</a:t>
            </a:r>
            <a:r>
              <a:rPr lang="en-US" sz="2200" dirty="0">
                <a:solidFill>
                  <a:srgbClr val="000000"/>
                </a:solidFill>
              </a:rPr>
              <a:t> and the mutual primitive potential coefficient between phases </a:t>
            </a:r>
            <a:r>
              <a:rPr lang="en-US" sz="2200" i="1" dirty="0">
                <a:solidFill>
                  <a:srgbClr val="000000"/>
                </a:solidFill>
              </a:rPr>
              <a:t>a</a:t>
            </a:r>
            <a:r>
              <a:rPr lang="en-US" sz="2200" dirty="0">
                <a:solidFill>
                  <a:srgbClr val="000000"/>
                </a:solidFill>
              </a:rPr>
              <a:t> and </a:t>
            </a:r>
            <a:r>
              <a:rPr lang="en-US" sz="2200" i="1" dirty="0">
                <a:solidFill>
                  <a:srgbClr val="000000"/>
                </a:solidFill>
              </a:rPr>
              <a:t>b</a:t>
            </a:r>
            <a:r>
              <a:rPr lang="en-US" sz="2200" dirty="0">
                <a:solidFill>
                  <a:srgbClr val="000000"/>
                </a:solidFill>
              </a:rPr>
              <a:t> are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2" name="TextBox 14">
                <a:extLst>
                  <a:ext uri="{FF2B5EF4-FFF2-40B4-BE49-F238E27FC236}">
                    <a16:creationId xmlns:a16="http://schemas.microsoft.com/office/drawing/2014/main" id="{8650CD06-A71A-4810-8932-E04DB4CE978F}"/>
                  </a:ext>
                </a:extLst>
              </p:cNvPr>
              <p:cNvSpPr txBox="1"/>
              <p:nvPr/>
            </p:nvSpPr>
            <p:spPr>
              <a:xfrm>
                <a:off x="2282078" y="4810280"/>
                <a:ext cx="5068760" cy="441596"/>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𝑎𝑎</m:t>
                        </m:r>
                      </m:sub>
                    </m:sSub>
                    <m:r>
                      <a:rPr lang="en-US" sz="2000" b="0" i="1" smtClean="0">
                        <a:latin typeface="Cambria Math" panose="02040503050406030204" pitchFamily="18" charset="0"/>
                      </a:rPr>
                      <m:t>=11.17689∗</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b="0" i="1" smtClean="0">
                                <a:latin typeface="Cambria Math" panose="02040503050406030204" pitchFamily="18" charset="0"/>
                              </a:rPr>
                              <m:t>58</m:t>
                            </m:r>
                          </m:num>
                          <m:den>
                            <m:r>
                              <a:rPr lang="en-US" sz="2000" b="0" i="1" smtClean="0">
                                <a:latin typeface="Cambria Math" panose="02040503050406030204" pitchFamily="18" charset="0"/>
                              </a:rPr>
                              <m:t>0.03004</m:t>
                            </m:r>
                          </m:den>
                        </m:f>
                        <m:r>
                          <a:rPr lang="en-US" sz="2000" b="0" i="1" smtClean="0">
                            <a:latin typeface="Cambria Math" panose="02040503050406030204" pitchFamily="18" charset="0"/>
                            <a:ea typeface="Cambria Math" panose="02040503050406030204" pitchFamily="18" charset="0"/>
                          </a:rPr>
                          <m:t>=84.5600</m:t>
                        </m:r>
                      </m:e>
                    </m:func>
                  </m:oMath>
                </a14:m>
                <a:r>
                  <a:rPr lang="en-US" sz="2000" dirty="0"/>
                  <a:t> mile/</a:t>
                </a:r>
                <a14:m>
                  <m:oMath xmlns:m="http://schemas.openxmlformats.org/officeDocument/2006/math">
                    <m:r>
                      <a:rPr lang="zh-CN" altLang="en-US" sz="2000" i="1">
                        <a:latin typeface="Cambria Math" panose="02040503050406030204" pitchFamily="18" charset="0"/>
                        <a:ea typeface="Cambria Math" panose="02040503050406030204" pitchFamily="18" charset="0"/>
                      </a:rPr>
                      <m:t>𝜇</m:t>
                    </m:r>
                    <m:r>
                      <a:rPr lang="en-US" altLang="zh-CN" sz="2000" i="1">
                        <a:latin typeface="Cambria Math" panose="02040503050406030204" pitchFamily="18" charset="0"/>
                        <a:ea typeface="Cambria Math" panose="02040503050406030204" pitchFamily="18" charset="0"/>
                      </a:rPr>
                      <m:t>𝐹</m:t>
                    </m:r>
                  </m:oMath>
                </a14:m>
                <a:endParaRPr lang="en-US" sz="2000" dirty="0"/>
              </a:p>
            </p:txBody>
          </p:sp>
        </mc:Choice>
        <mc:Fallback xmlns="">
          <p:sp>
            <p:nvSpPr>
              <p:cNvPr id="12" name="TextBox 14">
                <a:extLst>
                  <a:ext uri="{FF2B5EF4-FFF2-40B4-BE49-F238E27FC236}">
                    <a16:creationId xmlns:a16="http://schemas.microsoft.com/office/drawing/2014/main" id="{8650CD06-A71A-4810-8932-E04DB4CE978F}"/>
                  </a:ext>
                </a:extLst>
              </p:cNvPr>
              <p:cNvSpPr txBox="1">
                <a:spLocks noRot="1" noChangeAspect="1" noMove="1" noResize="1" noEditPoints="1" noAdjustHandles="1" noChangeArrowheads="1" noChangeShapeType="1" noTextEdit="1"/>
              </p:cNvSpPr>
              <p:nvPr/>
            </p:nvSpPr>
            <p:spPr>
              <a:xfrm>
                <a:off x="2282078" y="4810280"/>
                <a:ext cx="5068760" cy="441596"/>
              </a:xfrm>
              <a:prstGeom prst="rect">
                <a:avLst/>
              </a:prstGeom>
              <a:blipFill>
                <a:blip r:embed="rId5"/>
                <a:stretch>
                  <a:fillRect t="-4110" b="-17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5">
                <a:extLst>
                  <a:ext uri="{FF2B5EF4-FFF2-40B4-BE49-F238E27FC236}">
                    <a16:creationId xmlns:a16="http://schemas.microsoft.com/office/drawing/2014/main" id="{0D620510-A979-49BB-9881-EEBFEA1070E8}"/>
                  </a:ext>
                </a:extLst>
              </p:cNvPr>
              <p:cNvSpPr txBox="1"/>
              <p:nvPr/>
            </p:nvSpPr>
            <p:spPr>
              <a:xfrm>
                <a:off x="2282078" y="5371965"/>
                <a:ext cx="5080493" cy="441596"/>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𝑎𝑏</m:t>
                        </m:r>
                      </m:sub>
                    </m:sSub>
                    <m:r>
                      <a:rPr lang="en-US" sz="2000" b="0" i="1" smtClean="0">
                        <a:latin typeface="Cambria Math" panose="02040503050406030204" pitchFamily="18" charset="0"/>
                      </a:rPr>
                      <m:t>=11.17689∗</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smtClean="0">
                                <a:latin typeface="Cambria Math" panose="02040503050406030204" pitchFamily="18" charset="0"/>
                              </a:rPr>
                              <m:t>5</m:t>
                            </m:r>
                            <m:r>
                              <a:rPr lang="en-US" sz="2000" b="0" i="1" smtClean="0">
                                <a:latin typeface="Cambria Math" panose="02040503050406030204" pitchFamily="18" charset="0"/>
                              </a:rPr>
                              <m:t>8.0539</m:t>
                            </m:r>
                          </m:num>
                          <m:den>
                            <m:r>
                              <a:rPr lang="en-US" sz="2000" i="1" smtClean="0">
                                <a:latin typeface="Cambria Math" panose="02040503050406030204" pitchFamily="18" charset="0"/>
                              </a:rPr>
                              <m:t>2</m:t>
                            </m:r>
                            <m:r>
                              <a:rPr lang="en-US" sz="2000" b="0" i="1" smtClean="0">
                                <a:latin typeface="Cambria Math" panose="02040503050406030204" pitchFamily="18" charset="0"/>
                              </a:rPr>
                              <m:t>.5</m:t>
                            </m:r>
                          </m:den>
                        </m:f>
                      </m:e>
                    </m:func>
                    <m:r>
                      <a:rPr lang="en-US" sz="2000" b="0" i="1" smtClean="0">
                        <a:latin typeface="Cambria Math" panose="02040503050406030204" pitchFamily="18" charset="0"/>
                        <a:ea typeface="Cambria Math" panose="02040503050406030204" pitchFamily="18" charset="0"/>
                      </a:rPr>
                      <m:t>=35.1522</m:t>
                    </m:r>
                  </m:oMath>
                </a14:m>
                <a:r>
                  <a:rPr lang="en-US" sz="2000" dirty="0"/>
                  <a:t> mile/</a:t>
                </a:r>
                <a14:m>
                  <m:oMath xmlns:m="http://schemas.openxmlformats.org/officeDocument/2006/math">
                    <m:r>
                      <a:rPr lang="zh-CN" altLang="en-US" sz="2000" i="1">
                        <a:latin typeface="Cambria Math" panose="02040503050406030204" pitchFamily="18" charset="0"/>
                        <a:ea typeface="Cambria Math" panose="02040503050406030204" pitchFamily="18" charset="0"/>
                      </a:rPr>
                      <m:t>𝜇</m:t>
                    </m:r>
                    <m:r>
                      <a:rPr lang="en-US" altLang="zh-CN" sz="2000" i="1">
                        <a:latin typeface="Cambria Math" panose="02040503050406030204" pitchFamily="18" charset="0"/>
                        <a:ea typeface="Cambria Math" panose="02040503050406030204" pitchFamily="18" charset="0"/>
                      </a:rPr>
                      <m:t>𝐹</m:t>
                    </m:r>
                  </m:oMath>
                </a14:m>
                <a:endParaRPr lang="en-US" sz="2000" dirty="0"/>
              </a:p>
            </p:txBody>
          </p:sp>
        </mc:Choice>
        <mc:Fallback xmlns="">
          <p:sp>
            <p:nvSpPr>
              <p:cNvPr id="13" name="TextBox 15">
                <a:extLst>
                  <a:ext uri="{FF2B5EF4-FFF2-40B4-BE49-F238E27FC236}">
                    <a16:creationId xmlns:a16="http://schemas.microsoft.com/office/drawing/2014/main" id="{0D620510-A979-49BB-9881-EEBFEA1070E8}"/>
                  </a:ext>
                </a:extLst>
              </p:cNvPr>
              <p:cNvSpPr txBox="1">
                <a:spLocks noRot="1" noChangeAspect="1" noMove="1" noResize="1" noEditPoints="1" noAdjustHandles="1" noChangeArrowheads="1" noChangeShapeType="1" noTextEdit="1"/>
              </p:cNvSpPr>
              <p:nvPr/>
            </p:nvSpPr>
            <p:spPr>
              <a:xfrm>
                <a:off x="2282078" y="5371965"/>
                <a:ext cx="5080493" cy="441596"/>
              </a:xfrm>
              <a:prstGeom prst="rect">
                <a:avLst/>
              </a:prstGeom>
              <a:blipFill>
                <a:blip r:embed="rId6"/>
                <a:stretch>
                  <a:fillRect t="-4110" b="-17808"/>
                </a:stretch>
              </a:blipFill>
            </p:spPr>
            <p:txBody>
              <a:bodyPr/>
              <a:lstStyle/>
              <a:p>
                <a:r>
                  <a:rPr lang="en-US">
                    <a:noFill/>
                  </a:rPr>
                  <a:t> </a:t>
                </a:r>
              </a:p>
            </p:txBody>
          </p:sp>
        </mc:Fallback>
      </mc:AlternateContent>
    </p:spTree>
    <p:extLst>
      <p:ext uri="{BB962C8B-B14F-4D97-AF65-F5344CB8AC3E}">
        <p14:creationId xmlns:p14="http://schemas.microsoft.com/office/powerpoint/2010/main" val="2055549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107FDE87-A575-4F1E-9D1E-2234F3399FE8}"/>
              </a:ext>
            </a:extLst>
          </p:cNvPr>
          <p:cNvSpPr>
            <a:spLocks noGrp="1"/>
          </p:cNvSpPr>
          <p:nvPr>
            <p:ph type="title"/>
          </p:nvPr>
        </p:nvSpPr>
        <p:spPr>
          <a:xfrm>
            <a:off x="457200" y="185291"/>
            <a:ext cx="2121093" cy="1077218"/>
          </a:xfrm>
          <a:prstGeom prst="rect">
            <a:avLst/>
          </a:prstGeom>
        </p:spPr>
        <p:txBody>
          <a:bodyPr wrap="none">
            <a:spAutoFit/>
          </a:bodyPr>
          <a:lstStyle/>
          <a:p>
            <a:r>
              <a:rPr lang="en-US" altLang="zh-CN" sz="3200" dirty="0"/>
              <a:t>Example 1</a:t>
            </a:r>
            <a:br>
              <a:rPr lang="en-US" altLang="zh-CN" sz="3200" dirty="0"/>
            </a:br>
            <a:endParaRPr lang="en-US" sz="3200" dirty="0"/>
          </a:p>
        </p:txBody>
      </p:sp>
      <mc:AlternateContent xmlns:mc="http://schemas.openxmlformats.org/markup-compatibility/2006" xmlns:a14="http://schemas.microsoft.com/office/drawing/2010/main">
        <mc:Choice Requires="a14">
          <p:sp>
            <p:nvSpPr>
              <p:cNvPr id="7" name="TextBox 12">
                <a:extLst>
                  <a:ext uri="{FF2B5EF4-FFF2-40B4-BE49-F238E27FC236}">
                    <a16:creationId xmlns:a16="http://schemas.microsoft.com/office/drawing/2014/main" id="{76F0F2E5-2AA9-4E85-950C-A1BF91480636}"/>
                  </a:ext>
                </a:extLst>
              </p:cNvPr>
              <p:cNvSpPr txBox="1"/>
              <p:nvPr/>
            </p:nvSpPr>
            <p:spPr>
              <a:xfrm>
                <a:off x="3048000" y="723899"/>
                <a:ext cx="3377848" cy="478785"/>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𝑖𝑖</m:t>
                        </m:r>
                      </m:sub>
                    </m:sSub>
                    <m:r>
                      <a:rPr lang="en-US" sz="2000" b="0" i="1" smtClean="0">
                        <a:latin typeface="Cambria Math" panose="02040503050406030204" pitchFamily="18" charset="0"/>
                      </a:rPr>
                      <m:t>=11.17689∗</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𝑖𝑖</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sub>
                            </m:sSub>
                          </m:den>
                        </m:f>
                      </m:e>
                    </m:func>
                  </m:oMath>
                </a14:m>
                <a:r>
                  <a:rPr lang="en-US" sz="2000" dirty="0"/>
                  <a:t> mile/</a:t>
                </a:r>
                <a14:m>
                  <m:oMath xmlns:m="http://schemas.openxmlformats.org/officeDocument/2006/math">
                    <m:r>
                      <a:rPr lang="zh-CN" altLang="en-US" sz="2000" i="1">
                        <a:latin typeface="Cambria Math" panose="02040503050406030204" pitchFamily="18" charset="0"/>
                        <a:ea typeface="Cambria Math" panose="02040503050406030204" pitchFamily="18" charset="0"/>
                      </a:rPr>
                      <m:t>𝜇</m:t>
                    </m:r>
                    <m:r>
                      <a:rPr lang="en-US" altLang="zh-CN" sz="2000" i="1">
                        <a:latin typeface="Cambria Math" panose="02040503050406030204" pitchFamily="18" charset="0"/>
                        <a:ea typeface="Cambria Math" panose="02040503050406030204" pitchFamily="18" charset="0"/>
                      </a:rPr>
                      <m:t>𝐹</m:t>
                    </m:r>
                  </m:oMath>
                </a14:m>
                <a:endParaRPr lang="en-US" sz="2000" dirty="0"/>
              </a:p>
            </p:txBody>
          </p:sp>
        </mc:Choice>
        <mc:Fallback xmlns="">
          <p:sp>
            <p:nvSpPr>
              <p:cNvPr id="7" name="TextBox 12">
                <a:extLst>
                  <a:ext uri="{FF2B5EF4-FFF2-40B4-BE49-F238E27FC236}">
                    <a16:creationId xmlns:a16="http://schemas.microsoft.com/office/drawing/2014/main" id="{76F0F2E5-2AA9-4E85-950C-A1BF91480636}"/>
                  </a:ext>
                </a:extLst>
              </p:cNvPr>
              <p:cNvSpPr txBox="1">
                <a:spLocks noRot="1" noChangeAspect="1" noMove="1" noResize="1" noEditPoints="1" noAdjustHandles="1" noChangeArrowheads="1" noChangeShapeType="1" noTextEdit="1"/>
              </p:cNvSpPr>
              <p:nvPr/>
            </p:nvSpPr>
            <p:spPr>
              <a:xfrm>
                <a:off x="3048000" y="723899"/>
                <a:ext cx="3377848" cy="478785"/>
              </a:xfrm>
              <a:prstGeom prst="rect">
                <a:avLst/>
              </a:prstGeom>
              <a:blipFill>
                <a:blip r:embed="rId2"/>
                <a:stretch>
                  <a:fillRect l="-2527" t="-6410" r="-1625"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B318BEFC-1702-49AB-8CE8-A1EBDEF264BE}"/>
                  </a:ext>
                </a:extLst>
              </p:cNvPr>
              <p:cNvSpPr/>
              <p:nvPr/>
            </p:nvSpPr>
            <p:spPr>
              <a:xfrm>
                <a:off x="2983719" y="1135823"/>
                <a:ext cx="3506409" cy="622671"/>
              </a:xfrm>
              <a:prstGeom prst="rect">
                <a:avLst/>
              </a:prstGeom>
            </p:spPr>
            <p:txBody>
              <a:bodyPr wrap="none">
                <a:spAutoFit/>
              </a:bodyPr>
              <a:lstStyle/>
              <a:p>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i="1">
                            <a:latin typeface="Cambria Math" panose="02040503050406030204" pitchFamily="18" charset="0"/>
                          </a:rPr>
                          <m:t>𝑖𝑗</m:t>
                        </m:r>
                      </m:sub>
                    </m:sSub>
                    <m:r>
                      <a:rPr lang="en-US" sz="2000" i="1">
                        <a:latin typeface="Cambria Math" panose="02040503050406030204" pitchFamily="18" charset="0"/>
                      </a:rPr>
                      <m:t>=11.17689∗</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𝑖𝑗</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𝑗</m:t>
                                </m:r>
                              </m:sub>
                            </m:sSub>
                          </m:den>
                        </m:f>
                      </m:e>
                    </m:func>
                  </m:oMath>
                </a14:m>
                <a:r>
                  <a:rPr lang="en-US" sz="2000" dirty="0"/>
                  <a:t> mile/</a:t>
                </a:r>
                <a14:m>
                  <m:oMath xmlns:m="http://schemas.openxmlformats.org/officeDocument/2006/math">
                    <m:r>
                      <a:rPr lang="zh-CN" altLang="en-US" sz="2000" i="1">
                        <a:latin typeface="Cambria Math" panose="02040503050406030204" pitchFamily="18" charset="0"/>
                        <a:ea typeface="Cambria Math" panose="02040503050406030204" pitchFamily="18" charset="0"/>
                      </a:rPr>
                      <m:t>𝜇</m:t>
                    </m:r>
                    <m:r>
                      <a:rPr lang="en-US" altLang="zh-CN" sz="2000" i="1">
                        <a:latin typeface="Cambria Math" panose="02040503050406030204" pitchFamily="18" charset="0"/>
                        <a:ea typeface="Cambria Math" panose="02040503050406030204" pitchFamily="18" charset="0"/>
                      </a:rPr>
                      <m:t>𝐹</m:t>
                    </m:r>
                  </m:oMath>
                </a14:m>
                <a:endParaRPr lang="en-US" sz="2000" dirty="0"/>
              </a:p>
            </p:txBody>
          </p:sp>
        </mc:Choice>
        <mc:Fallback xmlns="">
          <p:sp>
            <p:nvSpPr>
              <p:cNvPr id="8" name="矩形 7">
                <a:extLst>
                  <a:ext uri="{FF2B5EF4-FFF2-40B4-BE49-F238E27FC236}">
                    <a16:creationId xmlns:a16="http://schemas.microsoft.com/office/drawing/2014/main" id="{B318BEFC-1702-49AB-8CE8-A1EBDEF264BE}"/>
                  </a:ext>
                </a:extLst>
              </p:cNvPr>
              <p:cNvSpPr>
                <a:spLocks noRot="1" noChangeAspect="1" noMove="1" noResize="1" noEditPoints="1" noAdjustHandles="1" noChangeArrowheads="1" noChangeShapeType="1" noTextEdit="1"/>
              </p:cNvSpPr>
              <p:nvPr/>
            </p:nvSpPr>
            <p:spPr>
              <a:xfrm>
                <a:off x="2983719" y="1135823"/>
                <a:ext cx="3506409" cy="622671"/>
              </a:xfrm>
              <a:prstGeom prst="rect">
                <a:avLst/>
              </a:prstGeom>
              <a:blipFill>
                <a:blip r:embed="rId3"/>
                <a:stretch>
                  <a:fillRect/>
                </a:stretch>
              </a:blipFill>
            </p:spPr>
            <p:txBody>
              <a:bodyPr/>
              <a:lstStyle/>
              <a:p>
                <a:r>
                  <a:rPr lang="en-US">
                    <a:noFill/>
                  </a:rPr>
                  <a:t> </a:t>
                </a:r>
              </a:p>
            </p:txBody>
          </p:sp>
        </mc:Fallback>
      </mc:AlternateContent>
      <p:sp>
        <p:nvSpPr>
          <p:cNvPr id="10" name="TextBox 17">
            <a:extLst>
              <a:ext uri="{FF2B5EF4-FFF2-40B4-BE49-F238E27FC236}">
                <a16:creationId xmlns:a16="http://schemas.microsoft.com/office/drawing/2014/main" id="{DE3AC42C-5D3A-4668-BA34-DFE9D257F206}"/>
              </a:ext>
            </a:extLst>
          </p:cNvPr>
          <p:cNvSpPr txBox="1"/>
          <p:nvPr/>
        </p:nvSpPr>
        <p:spPr>
          <a:xfrm>
            <a:off x="7848600" y="704541"/>
            <a:ext cx="442750" cy="369332"/>
          </a:xfrm>
          <a:prstGeom prst="rect">
            <a:avLst/>
          </a:prstGeom>
          <a:noFill/>
        </p:spPr>
        <p:txBody>
          <a:bodyPr wrap="none" rtlCol="0">
            <a:spAutoFit/>
          </a:bodyPr>
          <a:lstStyle/>
          <a:p>
            <a:r>
              <a:rPr lang="en-US" dirty="0"/>
              <a:t>(9)</a:t>
            </a:r>
          </a:p>
        </p:txBody>
      </p:sp>
      <p:sp>
        <p:nvSpPr>
          <p:cNvPr id="11" name="TextBox 18">
            <a:extLst>
              <a:ext uri="{FF2B5EF4-FFF2-40B4-BE49-F238E27FC236}">
                <a16:creationId xmlns:a16="http://schemas.microsoft.com/office/drawing/2014/main" id="{4F50BECC-FA12-4E7C-AD27-655A68330662}"/>
              </a:ext>
            </a:extLst>
          </p:cNvPr>
          <p:cNvSpPr txBox="1"/>
          <p:nvPr/>
        </p:nvSpPr>
        <p:spPr>
          <a:xfrm>
            <a:off x="7731581" y="1135823"/>
            <a:ext cx="559769" cy="369332"/>
          </a:xfrm>
          <a:prstGeom prst="rect">
            <a:avLst/>
          </a:prstGeom>
          <a:noFill/>
        </p:spPr>
        <p:txBody>
          <a:bodyPr wrap="none" rtlCol="0">
            <a:spAutoFit/>
          </a:bodyPr>
          <a:lstStyle/>
          <a:p>
            <a:r>
              <a:rPr lang="en-US" dirty="0"/>
              <a:t>(</a:t>
            </a:r>
            <a:r>
              <a:rPr lang="en-US" altLang="zh-CN" dirty="0"/>
              <a:t>10</a:t>
            </a:r>
            <a:r>
              <a:rPr lang="en-US" dirty="0"/>
              <a:t>)</a:t>
            </a:r>
          </a:p>
        </p:txBody>
      </p:sp>
      <p:sp>
        <p:nvSpPr>
          <p:cNvPr id="12" name="Rectangle 4">
            <a:extLst>
              <a:ext uri="{FF2B5EF4-FFF2-40B4-BE49-F238E27FC236}">
                <a16:creationId xmlns:a16="http://schemas.microsoft.com/office/drawing/2014/main" id="{7C6EF300-8930-4CCF-A214-07782BFE1094}"/>
              </a:ext>
            </a:extLst>
          </p:cNvPr>
          <p:cNvSpPr/>
          <p:nvPr/>
        </p:nvSpPr>
        <p:spPr>
          <a:xfrm>
            <a:off x="152400" y="1612877"/>
            <a:ext cx="8839200" cy="707886"/>
          </a:xfrm>
          <a:prstGeom prst="rect">
            <a:avLst/>
          </a:prstGeom>
        </p:spPr>
        <p:txBody>
          <a:bodyPr wrap="square">
            <a:spAutoFit/>
          </a:bodyPr>
          <a:lstStyle/>
          <a:p>
            <a:pPr algn="just"/>
            <a:r>
              <a:rPr lang="en-US" sz="2000" dirty="0">
                <a:solidFill>
                  <a:srgbClr val="000000"/>
                </a:solidFill>
              </a:rPr>
              <a:t>Using Equations (9) and (10), the total primitive potential coefficient matrix is computed to be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TextBox 13">
                <a:extLst>
                  <a:ext uri="{FF2B5EF4-FFF2-40B4-BE49-F238E27FC236}">
                    <a16:creationId xmlns:a16="http://schemas.microsoft.com/office/drawing/2014/main" id="{EBFE6D0A-2F9C-4286-BC98-798061C9EB6C}"/>
                  </a:ext>
                </a:extLst>
              </p:cNvPr>
              <p:cNvSpPr txBox="1"/>
              <p:nvPr/>
            </p:nvSpPr>
            <p:spPr>
              <a:xfrm>
                <a:off x="1066800" y="2168687"/>
                <a:ext cx="6964855" cy="1503232"/>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𝑝𝑟𝑖𝑚𝑖𝑡𝑖𝑣𝑒</m:t>
                            </m:r>
                          </m:sub>
                        </m:sSub>
                      </m:e>
                    </m:d>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m>
                          <m:mPr>
                            <m:mcs>
                              <m:mc>
                                <m:mcPr>
                                  <m:count m:val="3"/>
                                  <m:mcJc m:val="center"/>
                                </m:mcPr>
                              </m:mc>
                            </m:mcs>
                            <m:ctrlPr>
                              <a:rPr lang="en-US" sz="2000" i="1" smtClean="0">
                                <a:latin typeface="Cambria Math" panose="02040503050406030204" pitchFamily="18" charset="0"/>
                              </a:rPr>
                            </m:ctrlPr>
                          </m:mPr>
                          <m:mr>
                            <m:e>
                              <m:eqArr>
                                <m:eqArrPr>
                                  <m:ctrlPr>
                                    <a:rPr lang="en-US" sz="2000" i="1" smtClean="0">
                                      <a:latin typeface="Cambria Math" panose="02040503050406030204" pitchFamily="18" charset="0"/>
                                    </a:rPr>
                                  </m:ctrlPr>
                                </m:eqArrPr>
                                <m:e>
                                  <m:r>
                                    <a:rPr lang="en-US" sz="2000" b="0" i="1" smtClean="0">
                                      <a:latin typeface="Cambria Math" panose="02040503050406030204" pitchFamily="18" charset="0"/>
                                    </a:rPr>
                                    <m:t>84.5600</m:t>
                                  </m:r>
                                </m:e>
                                <m:e>
                                  <m:r>
                                    <a:rPr lang="en-US" sz="2000" i="1" smtClean="0">
                                      <a:latin typeface="Cambria Math" panose="02040503050406030204" pitchFamily="18" charset="0"/>
                                    </a:rPr>
                                    <m:t>3</m:t>
                                  </m:r>
                                  <m:r>
                                    <a:rPr lang="en-US" sz="2000" b="0" i="1" smtClean="0">
                                      <a:latin typeface="Cambria Math" panose="02040503050406030204" pitchFamily="18" charset="0"/>
                                    </a:rPr>
                                    <m:t>5.1522</m:t>
                                  </m:r>
                                </m:e>
                                <m:e>
                                  <m:r>
                                    <a:rPr lang="en-US" sz="2000" i="1" smtClean="0">
                                      <a:latin typeface="Cambria Math" panose="02040503050406030204" pitchFamily="18" charset="0"/>
                                    </a:rPr>
                                    <m:t>2</m:t>
                                  </m:r>
                                  <m:r>
                                    <a:rPr lang="en-US" sz="2000" b="0" i="1" smtClean="0">
                                      <a:latin typeface="Cambria Math" panose="02040503050406030204" pitchFamily="18" charset="0"/>
                                    </a:rPr>
                                    <m:t>3.7147</m:t>
                                  </m:r>
                                </m:e>
                                <m:e>
                                  <m:r>
                                    <a:rPr lang="en-US" sz="2000" i="1" smtClean="0">
                                      <a:latin typeface="Cambria Math" panose="02040503050406030204" pitchFamily="18" charset="0"/>
                                    </a:rPr>
                                    <m:t>2</m:t>
                                  </m:r>
                                  <m:r>
                                    <a:rPr lang="en-US" sz="2000" b="0" i="1" smtClean="0">
                                      <a:latin typeface="Cambria Math" panose="02040503050406030204" pitchFamily="18" charset="0"/>
                                    </a:rPr>
                                    <m:t>5.2469</m:t>
                                  </m:r>
                                </m:e>
                              </m:eqArr>
                            </m:e>
                            <m:e>
                              <m:eqArr>
                                <m:eqArrPr>
                                  <m:ctrlPr>
                                    <a:rPr lang="en-US" sz="2000" i="1" smtClean="0">
                                      <a:latin typeface="Cambria Math" panose="02040503050406030204" pitchFamily="18" charset="0"/>
                                    </a:rPr>
                                  </m:ctrlPr>
                                </m:eqArrPr>
                                <m:e>
                                  <m:r>
                                    <a:rPr lang="en-US" sz="2000" i="1" smtClean="0">
                                      <a:latin typeface="Cambria Math" panose="02040503050406030204" pitchFamily="18" charset="0"/>
                                    </a:rPr>
                                    <m:t>3</m:t>
                                  </m:r>
                                  <m:r>
                                    <a:rPr lang="en-US" sz="2000" b="0" i="1" smtClean="0">
                                      <a:latin typeface="Cambria Math" panose="02040503050406030204" pitchFamily="18" charset="0"/>
                                    </a:rPr>
                                    <m:t>5.1522</m:t>
                                  </m:r>
                                </m:e>
                                <m:e>
                                  <m:r>
                                    <a:rPr lang="en-US" sz="2000" b="0" i="1" smtClean="0">
                                      <a:latin typeface="Cambria Math" panose="02040503050406030204" pitchFamily="18" charset="0"/>
                                    </a:rPr>
                                    <m:t>84.5600</m:t>
                                  </m:r>
                                </m:e>
                                <m:e>
                                  <m:r>
                                    <a:rPr lang="en-US" sz="2000" i="1" smtClean="0">
                                      <a:latin typeface="Cambria Math" panose="02040503050406030204" pitchFamily="18" charset="0"/>
                                    </a:rPr>
                                    <m:t>2</m:t>
                                  </m:r>
                                  <m:r>
                                    <a:rPr lang="en-US" sz="2000" b="0" i="1" smtClean="0">
                                      <a:latin typeface="Cambria Math" panose="02040503050406030204" pitchFamily="18" charset="0"/>
                                    </a:rPr>
                                    <m:t>8.6058</m:t>
                                  </m:r>
                                </m:e>
                                <m:e>
                                  <m:r>
                                    <a:rPr lang="en-US" sz="2000" i="1" smtClean="0">
                                      <a:latin typeface="Cambria Math" panose="02040503050406030204" pitchFamily="18" charset="0"/>
                                    </a:rPr>
                                    <m:t>2</m:t>
                                  </m:r>
                                  <m:r>
                                    <a:rPr lang="en-US" sz="2000" b="0" i="1" smtClean="0">
                                      <a:latin typeface="Cambria Math" panose="02040503050406030204" pitchFamily="18" charset="0"/>
                                    </a:rPr>
                                    <m:t>8.3590</m:t>
                                  </m:r>
                                </m:e>
                              </m:eqArr>
                              <m:r>
                                <a:rPr lang="en-US" sz="2000" b="0" i="1" smtClean="0">
                                  <a:latin typeface="Cambria Math" panose="02040503050406030204" pitchFamily="18" charset="0"/>
                                </a:rPr>
                                <m:t>    </m:t>
                              </m:r>
                              <m:eqArr>
                                <m:eqArrPr>
                                  <m:ctrlPr>
                                    <a:rPr lang="en-US" sz="2000" i="1">
                                      <a:latin typeface="Cambria Math" panose="02040503050406030204" pitchFamily="18" charset="0"/>
                                    </a:rPr>
                                  </m:ctrlPr>
                                </m:eqArrPr>
                                <m:e>
                                  <m:r>
                                    <a:rPr lang="en-US" sz="2000" i="1" smtClean="0">
                                      <a:latin typeface="Cambria Math" panose="02040503050406030204" pitchFamily="18" charset="0"/>
                                    </a:rPr>
                                    <m:t>2</m:t>
                                  </m:r>
                                  <m:r>
                                    <a:rPr lang="en-US" sz="2000" b="0" i="1" smtClean="0">
                                      <a:latin typeface="Cambria Math" panose="02040503050406030204" pitchFamily="18" charset="0"/>
                                    </a:rPr>
                                    <m:t>3.7147</m:t>
                                  </m:r>
                                </m:e>
                                <m:e>
                                  <m:r>
                                    <a:rPr lang="en-US" sz="2000" i="1" smtClean="0">
                                      <a:latin typeface="Cambria Math" panose="02040503050406030204" pitchFamily="18" charset="0"/>
                                    </a:rPr>
                                    <m:t>2</m:t>
                                  </m:r>
                                  <m:r>
                                    <a:rPr lang="en-US" sz="2000" b="0" i="1" smtClean="0">
                                      <a:latin typeface="Cambria Math" panose="02040503050406030204" pitchFamily="18" charset="0"/>
                                    </a:rPr>
                                    <m:t>8.6058</m:t>
                                  </m:r>
                                </m:e>
                                <m:e>
                                  <m:r>
                                    <a:rPr lang="en-US" sz="2000" b="0" i="1" smtClean="0">
                                      <a:latin typeface="Cambria Math" panose="02040503050406030204" pitchFamily="18" charset="0"/>
                                    </a:rPr>
                                    <m:t>84.5600</m:t>
                                  </m:r>
                                </m:e>
                                <m:e>
                                  <m:r>
                                    <a:rPr lang="en-US" sz="2000" i="1" smtClean="0">
                                      <a:latin typeface="Cambria Math" panose="02040503050406030204" pitchFamily="18" charset="0"/>
                                    </a:rPr>
                                    <m:t>2</m:t>
                                  </m:r>
                                  <m:r>
                                    <a:rPr lang="en-US" sz="2000" b="0" i="1" smtClean="0">
                                      <a:latin typeface="Cambria Math" panose="02040503050406030204" pitchFamily="18" charset="0"/>
                                    </a:rPr>
                                    <m:t>6.6131</m:t>
                                  </m:r>
                                </m:e>
                              </m:eqArr>
                            </m:e>
                            <m:e>
                              <m:eqArr>
                                <m:eqArrPr>
                                  <m:ctrlPr>
                                    <a:rPr lang="en-US" sz="2000" i="1" smtClean="0">
                                      <a:latin typeface="Cambria Math" panose="02040503050406030204" pitchFamily="18" charset="0"/>
                                    </a:rPr>
                                  </m:ctrlPr>
                                </m:eqArrPr>
                                <m:e>
                                  <m:r>
                                    <a:rPr lang="en-US" sz="2000" i="1" smtClean="0">
                                      <a:latin typeface="Cambria Math" panose="02040503050406030204" pitchFamily="18" charset="0"/>
                                    </a:rPr>
                                    <m:t>2</m:t>
                                  </m:r>
                                  <m:r>
                                    <a:rPr lang="en-US" sz="2000" b="0" i="1" smtClean="0">
                                      <a:latin typeface="Cambria Math" panose="02040503050406030204" pitchFamily="18" charset="0"/>
                                    </a:rPr>
                                    <m:t>5.2469</m:t>
                                  </m:r>
                                </m:e>
                                <m:e>
                                  <m:r>
                                    <a:rPr lang="en-US" sz="2000" i="1" smtClean="0">
                                      <a:latin typeface="Cambria Math" panose="02040503050406030204" pitchFamily="18" charset="0"/>
                                    </a:rPr>
                                    <m:t>2</m:t>
                                  </m:r>
                                  <m:r>
                                    <a:rPr lang="en-US" sz="2000" b="0" i="1" smtClean="0">
                                      <a:latin typeface="Cambria Math" panose="02040503050406030204" pitchFamily="18" charset="0"/>
                                    </a:rPr>
                                    <m:t>8.3590</m:t>
                                  </m:r>
                                </m:e>
                                <m:e>
                                  <m:r>
                                    <a:rPr lang="en-US" sz="2000" i="1" smtClean="0">
                                      <a:latin typeface="Cambria Math" panose="02040503050406030204" pitchFamily="18" charset="0"/>
                                    </a:rPr>
                                    <m:t>2</m:t>
                                  </m:r>
                                  <m:r>
                                    <a:rPr lang="en-US" sz="2000" b="0" i="1" smtClean="0">
                                      <a:latin typeface="Cambria Math" panose="02040503050406030204" pitchFamily="18" charset="0"/>
                                    </a:rPr>
                                    <m:t>6.6131</m:t>
                                  </m:r>
                                </m:e>
                                <m:e>
                                  <m:r>
                                    <a:rPr lang="en-US" sz="2000" i="1" smtClean="0">
                                      <a:latin typeface="Cambria Math" panose="02040503050406030204" pitchFamily="18" charset="0"/>
                                    </a:rPr>
                                    <m:t>8</m:t>
                                  </m:r>
                                  <m:r>
                                    <a:rPr lang="en-US" sz="2000" b="0" i="1" smtClean="0">
                                      <a:latin typeface="Cambria Math" panose="02040503050406030204" pitchFamily="18" charset="0"/>
                                    </a:rPr>
                                    <m:t>5.6659</m:t>
                                  </m:r>
                                </m:e>
                              </m:eqArr>
                            </m:e>
                          </m:mr>
                        </m:m>
                      </m:e>
                    </m:d>
                  </m:oMath>
                </a14:m>
                <a:r>
                  <a:rPr lang="en-US" sz="2000" dirty="0"/>
                  <a:t>mile/</a:t>
                </a:r>
                <a14:m>
                  <m:oMath xmlns:m="http://schemas.openxmlformats.org/officeDocument/2006/math">
                    <m:r>
                      <a:rPr lang="zh-CN" altLang="en-US" sz="2000" i="1">
                        <a:latin typeface="Cambria Math" panose="02040503050406030204" pitchFamily="18" charset="0"/>
                        <a:ea typeface="Cambria Math" panose="02040503050406030204" pitchFamily="18" charset="0"/>
                      </a:rPr>
                      <m:t>𝜇</m:t>
                    </m:r>
                    <m:r>
                      <a:rPr lang="en-US" altLang="zh-CN" sz="2000" i="1">
                        <a:latin typeface="Cambria Math" panose="02040503050406030204" pitchFamily="18" charset="0"/>
                        <a:ea typeface="Cambria Math" panose="02040503050406030204" pitchFamily="18" charset="0"/>
                      </a:rPr>
                      <m:t>𝐹</m:t>
                    </m:r>
                  </m:oMath>
                </a14:m>
                <a:endParaRPr lang="en-US" sz="2000" dirty="0"/>
              </a:p>
              <a:p>
                <a:endParaRPr lang="en-US" dirty="0"/>
              </a:p>
            </p:txBody>
          </p:sp>
        </mc:Choice>
        <mc:Fallback xmlns="">
          <p:sp>
            <p:nvSpPr>
              <p:cNvPr id="13" name="TextBox 13">
                <a:extLst>
                  <a:ext uri="{FF2B5EF4-FFF2-40B4-BE49-F238E27FC236}">
                    <a16:creationId xmlns:a16="http://schemas.microsoft.com/office/drawing/2014/main" id="{EBFE6D0A-2F9C-4286-BC98-798061C9EB6C}"/>
                  </a:ext>
                </a:extLst>
              </p:cNvPr>
              <p:cNvSpPr txBox="1">
                <a:spLocks noRot="1" noChangeAspect="1" noMove="1" noResize="1" noEditPoints="1" noAdjustHandles="1" noChangeArrowheads="1" noChangeShapeType="1" noTextEdit="1"/>
              </p:cNvSpPr>
              <p:nvPr/>
            </p:nvSpPr>
            <p:spPr>
              <a:xfrm>
                <a:off x="1066800" y="2168687"/>
                <a:ext cx="6964855" cy="15032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6">
                <a:extLst>
                  <a:ext uri="{FF2B5EF4-FFF2-40B4-BE49-F238E27FC236}">
                    <a16:creationId xmlns:a16="http://schemas.microsoft.com/office/drawing/2014/main" id="{1C4642DA-77C6-4BF6-871F-2B7CC80D0F76}"/>
                  </a:ext>
                </a:extLst>
              </p:cNvPr>
              <p:cNvSpPr/>
              <p:nvPr/>
            </p:nvSpPr>
            <p:spPr>
              <a:xfrm>
                <a:off x="141249" y="3361684"/>
                <a:ext cx="9002751" cy="1331775"/>
              </a:xfrm>
              <a:prstGeom prst="rect">
                <a:avLst/>
              </a:prstGeom>
            </p:spPr>
            <p:txBody>
              <a:bodyPr wrap="square">
                <a:spAutoFit/>
              </a:bodyPr>
              <a:lstStyle/>
              <a:p>
                <a:pPr algn="just"/>
                <a:r>
                  <a:rPr lang="en-US" sz="2000" dirty="0">
                    <a:solidFill>
                      <a:srgbClr val="000000"/>
                    </a:solidFill>
                  </a:rPr>
                  <a:t>Since the fourth conductor (neutral) is grounded, the </a:t>
                </a:r>
                <a:r>
                  <a:rPr lang="en-US" sz="2000" dirty="0" err="1">
                    <a:solidFill>
                      <a:srgbClr val="000000"/>
                    </a:solidFill>
                  </a:rPr>
                  <a:t>Kron</a:t>
                </a:r>
                <a:r>
                  <a:rPr lang="en-US" sz="2000" dirty="0">
                    <a:solidFill>
                      <a:srgbClr val="000000"/>
                    </a:solidFill>
                  </a:rPr>
                  <a:t> reduction method is used to compute the “phase potential coefficient matrix.” Because only one row and one column need to be eliminated, the [</a:t>
                </a:r>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i="1">
                            <a:latin typeface="Cambria Math" panose="02040503050406030204" pitchFamily="18" charset="0"/>
                          </a:rPr>
                          <m:t>𝑛𝑛</m:t>
                        </m:r>
                      </m:sub>
                    </m:sSub>
                  </m:oMath>
                </a14:m>
                <a:r>
                  <a:rPr lang="en-US" sz="2000" dirty="0">
                    <a:solidFill>
                      <a:srgbClr val="000000"/>
                    </a:solidFill>
                  </a:rPr>
                  <a:t>] </a:t>
                </a:r>
                <a:r>
                  <a:rPr lang="en-US" sz="2000" dirty="0"/>
                  <a:t>term is a single element so that the </a:t>
                </a:r>
                <a:r>
                  <a:rPr lang="en-US" sz="2000" dirty="0" err="1"/>
                  <a:t>Kron</a:t>
                </a:r>
                <a:r>
                  <a:rPr lang="en-US" sz="2000" dirty="0"/>
                  <a:t> reduction equation for this case can be modified to</a:t>
                </a:r>
              </a:p>
            </p:txBody>
          </p:sp>
        </mc:Choice>
        <mc:Fallback xmlns="">
          <p:sp>
            <p:nvSpPr>
              <p:cNvPr id="14" name="Rectangle 6">
                <a:extLst>
                  <a:ext uri="{FF2B5EF4-FFF2-40B4-BE49-F238E27FC236}">
                    <a16:creationId xmlns:a16="http://schemas.microsoft.com/office/drawing/2014/main" id="{1C4642DA-77C6-4BF6-871F-2B7CC80D0F76}"/>
                  </a:ext>
                </a:extLst>
              </p:cNvPr>
              <p:cNvSpPr>
                <a:spLocks noRot="1" noChangeAspect="1" noMove="1" noResize="1" noEditPoints="1" noAdjustHandles="1" noChangeArrowheads="1" noChangeShapeType="1" noTextEdit="1"/>
              </p:cNvSpPr>
              <p:nvPr/>
            </p:nvSpPr>
            <p:spPr>
              <a:xfrm>
                <a:off x="141249" y="3361684"/>
                <a:ext cx="9002751" cy="1331775"/>
              </a:xfrm>
              <a:prstGeom prst="rect">
                <a:avLst/>
              </a:prstGeom>
              <a:blipFill>
                <a:blip r:embed="rId5"/>
                <a:stretch>
                  <a:fillRect l="-677" t="-2283" r="-745" b="-73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9">
                <a:extLst>
                  <a:ext uri="{FF2B5EF4-FFF2-40B4-BE49-F238E27FC236}">
                    <a16:creationId xmlns:a16="http://schemas.microsoft.com/office/drawing/2014/main" id="{F73444CC-471C-487D-9D7F-EFB8127AFECC}"/>
                  </a:ext>
                </a:extLst>
              </p:cNvPr>
              <p:cNvSpPr txBox="1"/>
              <p:nvPr/>
            </p:nvSpPr>
            <p:spPr>
              <a:xfrm>
                <a:off x="3543118" y="4712840"/>
                <a:ext cx="2179507" cy="7035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𝑖𝑗</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𝑖𝑗</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𝑖</m:t>
                              </m:r>
                              <m:r>
                                <a:rPr lang="en-US" sz="2000" b="0" i="1" smtClean="0">
                                  <a:latin typeface="Cambria Math" panose="02040503050406030204" pitchFamily="18" charset="0"/>
                                </a:rPr>
                                <m:t>4</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𝑗</m:t>
                              </m:r>
                              <m:r>
                                <a:rPr lang="en-US" sz="2000" b="0" i="1" smtClean="0">
                                  <a:latin typeface="Cambria Math" panose="02040503050406030204" pitchFamily="18" charset="0"/>
                                </a:rPr>
                                <m:t>4</m:t>
                              </m:r>
                            </m:sub>
                          </m:sSub>
                        </m:num>
                        <m:den>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44</m:t>
                              </m:r>
                            </m:sub>
                          </m:sSub>
                        </m:den>
                      </m:f>
                    </m:oMath>
                  </m:oMathPara>
                </a14:m>
                <a:endParaRPr lang="en-US" sz="2000" dirty="0"/>
              </a:p>
            </p:txBody>
          </p:sp>
        </mc:Choice>
        <mc:Fallback xmlns="">
          <p:sp>
            <p:nvSpPr>
              <p:cNvPr id="15" name="TextBox 19">
                <a:extLst>
                  <a:ext uri="{FF2B5EF4-FFF2-40B4-BE49-F238E27FC236}">
                    <a16:creationId xmlns:a16="http://schemas.microsoft.com/office/drawing/2014/main" id="{F73444CC-471C-487D-9D7F-EFB8127AFECC}"/>
                  </a:ext>
                </a:extLst>
              </p:cNvPr>
              <p:cNvSpPr txBox="1">
                <a:spLocks noRot="1" noChangeAspect="1" noMove="1" noResize="1" noEditPoints="1" noAdjustHandles="1" noChangeArrowheads="1" noChangeShapeType="1" noTextEdit="1"/>
              </p:cNvSpPr>
              <p:nvPr/>
            </p:nvSpPr>
            <p:spPr>
              <a:xfrm>
                <a:off x="3543118" y="4712840"/>
                <a:ext cx="2179507" cy="703591"/>
              </a:xfrm>
              <a:prstGeom prst="rect">
                <a:avLst/>
              </a:prstGeom>
              <a:blipFill>
                <a:blip r:embed="rId6"/>
                <a:stretch>
                  <a:fillRect l="-1734" t="-5357" b="-7143"/>
                </a:stretch>
              </a:blipFill>
            </p:spPr>
            <p:txBody>
              <a:bodyPr/>
              <a:lstStyle/>
              <a:p>
                <a:r>
                  <a:rPr lang="en-US">
                    <a:noFill/>
                  </a:rPr>
                  <a:t> </a:t>
                </a:r>
              </a:p>
            </p:txBody>
          </p:sp>
        </mc:Fallback>
      </mc:AlternateContent>
      <p:sp>
        <p:nvSpPr>
          <p:cNvPr id="16" name="Rectangle 11">
            <a:extLst>
              <a:ext uri="{FF2B5EF4-FFF2-40B4-BE49-F238E27FC236}">
                <a16:creationId xmlns:a16="http://schemas.microsoft.com/office/drawing/2014/main" id="{053BCD6E-0767-4E6E-8BBF-5939847335EB}"/>
              </a:ext>
            </a:extLst>
          </p:cNvPr>
          <p:cNvSpPr/>
          <p:nvPr/>
        </p:nvSpPr>
        <p:spPr>
          <a:xfrm>
            <a:off x="152400" y="5435812"/>
            <a:ext cx="9067800" cy="400110"/>
          </a:xfrm>
          <a:prstGeom prst="rect">
            <a:avLst/>
          </a:prstGeom>
        </p:spPr>
        <p:txBody>
          <a:bodyPr wrap="square">
            <a:spAutoFit/>
          </a:bodyPr>
          <a:lstStyle/>
          <a:p>
            <a:r>
              <a:rPr lang="en-US" sz="2000" dirty="0">
                <a:solidFill>
                  <a:srgbClr val="000000"/>
                </a:solidFill>
              </a:rPr>
              <a:t>where </a:t>
            </a:r>
            <a:r>
              <a:rPr lang="en-US" sz="2000" i="1" dirty="0" err="1">
                <a:solidFill>
                  <a:srgbClr val="000000"/>
                </a:solidFill>
              </a:rPr>
              <a:t>i</a:t>
            </a:r>
            <a:r>
              <a:rPr lang="en-US" sz="2000" dirty="0">
                <a:solidFill>
                  <a:srgbClr val="000000"/>
                </a:solidFill>
              </a:rPr>
              <a:t> = 1, 2, 3 and </a:t>
            </a:r>
            <a:r>
              <a:rPr lang="en-US" sz="2000" i="1" dirty="0">
                <a:solidFill>
                  <a:srgbClr val="000000"/>
                </a:solidFill>
              </a:rPr>
              <a:t>j</a:t>
            </a:r>
            <a:r>
              <a:rPr lang="en-US" sz="2000" dirty="0">
                <a:solidFill>
                  <a:srgbClr val="000000"/>
                </a:solidFill>
              </a:rPr>
              <a:t> = 1, 2, 3.</a:t>
            </a:r>
            <a:endParaRPr lang="en-US" sz="2000" dirty="0">
              <a:solidFill>
                <a:srgbClr val="000000"/>
              </a:solidFill>
              <a:effectLst/>
            </a:endParaRPr>
          </a:p>
        </p:txBody>
      </p:sp>
    </p:spTree>
    <p:extLst>
      <p:ext uri="{BB962C8B-B14F-4D97-AF65-F5344CB8AC3E}">
        <p14:creationId xmlns:p14="http://schemas.microsoft.com/office/powerpoint/2010/main" val="962182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200" dirty="0"/>
              <a:t>Example 1</a:t>
            </a:r>
            <a:r>
              <a:rPr lang="en-US" sz="4000" dirty="0"/>
              <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0">
            <a:extLst>
              <a:ext uri="{FF2B5EF4-FFF2-40B4-BE49-F238E27FC236}">
                <a16:creationId xmlns:a16="http://schemas.microsoft.com/office/drawing/2014/main" id="{AF405AB4-AB33-4907-A963-2DD029C5880E}"/>
              </a:ext>
            </a:extLst>
          </p:cNvPr>
          <p:cNvSpPr/>
          <p:nvPr/>
        </p:nvSpPr>
        <p:spPr>
          <a:xfrm>
            <a:off x="190500" y="720183"/>
            <a:ext cx="8763000" cy="400110"/>
          </a:xfrm>
          <a:prstGeom prst="rect">
            <a:avLst/>
          </a:prstGeom>
        </p:spPr>
        <p:txBody>
          <a:bodyPr wrap="square">
            <a:spAutoFit/>
          </a:bodyPr>
          <a:lstStyle/>
          <a:p>
            <a:r>
              <a:rPr lang="en-US" sz="2000" dirty="0">
                <a:solidFill>
                  <a:srgbClr val="000000"/>
                </a:solidFill>
              </a:rPr>
              <a:t>For example, the value of </a:t>
            </a:r>
            <a:r>
              <a:rPr lang="en-US" sz="2000" i="1" dirty="0" err="1">
                <a:solidFill>
                  <a:srgbClr val="000000"/>
                </a:solidFill>
              </a:rPr>
              <a:t>P</a:t>
            </a:r>
            <a:r>
              <a:rPr lang="en-US" sz="2000" i="1" baseline="-25000" dirty="0" err="1">
                <a:solidFill>
                  <a:srgbClr val="000000"/>
                </a:solidFill>
              </a:rPr>
              <a:t>cb</a:t>
            </a:r>
            <a:r>
              <a:rPr lang="en-US" sz="2000" dirty="0">
                <a:solidFill>
                  <a:srgbClr val="000000"/>
                </a:solidFill>
              </a:rPr>
              <a:t> is computed to be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7" name="TextBox 19">
                <a:extLst>
                  <a:ext uri="{FF2B5EF4-FFF2-40B4-BE49-F238E27FC236}">
                    <a16:creationId xmlns:a16="http://schemas.microsoft.com/office/drawing/2014/main" id="{60DBADCD-2A79-4EB0-9711-44BCEBC0EB5F}"/>
                  </a:ext>
                </a:extLst>
              </p:cNvPr>
              <p:cNvSpPr txBox="1"/>
              <p:nvPr/>
            </p:nvSpPr>
            <p:spPr>
              <a:xfrm>
                <a:off x="1605118" y="1165834"/>
                <a:ext cx="6083397" cy="510589"/>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𝑃</m:t>
                        </m:r>
                      </m:e>
                      <m:sub>
                        <m:r>
                          <a:rPr lang="en-US" sz="2000" b="0" i="1" smtClean="0">
                            <a:latin typeface="Cambria Math" panose="02040503050406030204" pitchFamily="18" charset="0"/>
                          </a:rPr>
                          <m:t>𝑐𝑏</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32</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34</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24</m:t>
                            </m:r>
                          </m:sub>
                        </m:sSub>
                      </m:num>
                      <m:den>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b="0" i="1" smtClean="0">
                                <a:latin typeface="Cambria Math" panose="02040503050406030204" pitchFamily="18" charset="0"/>
                              </a:rPr>
                              <m:t>44</m:t>
                            </m:r>
                          </m:sub>
                        </m:sSub>
                      </m:den>
                    </m:f>
                    <m:r>
                      <a:rPr lang="en-US" sz="2000" i="1">
                        <a:latin typeface="Cambria Math" panose="02040503050406030204" pitchFamily="18" charset="0"/>
                      </a:rPr>
                      <m:t>=</m:t>
                    </m:r>
                    <m:r>
                      <a:rPr lang="en-US" sz="2000" b="0" i="1" smtClean="0">
                        <a:latin typeface="Cambria Math" panose="02040503050406030204" pitchFamily="18" charset="0"/>
                      </a:rPr>
                      <m:t>28.6058</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26.6134</m:t>
                        </m:r>
                        <m:r>
                          <a:rPr lang="en-US" sz="2000" i="1">
                            <a:latin typeface="Cambria Math" panose="02040503050406030204" pitchFamily="18" charset="0"/>
                          </a:rPr>
                          <m:t>∗</m:t>
                        </m:r>
                        <m:r>
                          <a:rPr lang="en-US" sz="2000" b="0" i="1" smtClean="0">
                            <a:latin typeface="Cambria Math" panose="02040503050406030204" pitchFamily="18" charset="0"/>
                          </a:rPr>
                          <m:t>28.359</m:t>
                        </m:r>
                      </m:num>
                      <m:den>
                        <m:r>
                          <a:rPr lang="en-US" sz="2000" b="0" i="1" smtClean="0">
                            <a:latin typeface="Cambria Math" panose="02040503050406030204" pitchFamily="18" charset="0"/>
                          </a:rPr>
                          <m:t>85.6659</m:t>
                        </m:r>
                      </m:den>
                    </m:f>
                  </m:oMath>
                </a14:m>
                <a:r>
                  <a:rPr lang="en-US" sz="2000" dirty="0"/>
                  <a:t> </a:t>
                </a:r>
                <a14:m>
                  <m:oMath xmlns:m="http://schemas.openxmlformats.org/officeDocument/2006/math">
                    <m:r>
                      <a:rPr lang="en-US" sz="2000" i="1">
                        <a:latin typeface="Cambria Math" panose="02040503050406030204" pitchFamily="18" charset="0"/>
                      </a:rPr>
                      <m:t>= </m:t>
                    </m:r>
                  </m:oMath>
                </a14:m>
                <a:r>
                  <a:rPr lang="en-US" sz="2000" dirty="0"/>
                  <a:t>19.7957</a:t>
                </a:r>
              </a:p>
            </p:txBody>
          </p:sp>
        </mc:Choice>
        <mc:Fallback xmlns="">
          <p:sp>
            <p:nvSpPr>
              <p:cNvPr id="7" name="TextBox 19">
                <a:extLst>
                  <a:ext uri="{FF2B5EF4-FFF2-40B4-BE49-F238E27FC236}">
                    <a16:creationId xmlns:a16="http://schemas.microsoft.com/office/drawing/2014/main" id="{60DBADCD-2A79-4EB0-9711-44BCEBC0EB5F}"/>
                  </a:ext>
                </a:extLst>
              </p:cNvPr>
              <p:cNvSpPr txBox="1">
                <a:spLocks noRot="1" noChangeAspect="1" noMove="1" noResize="1" noEditPoints="1" noAdjustHandles="1" noChangeArrowheads="1" noChangeShapeType="1" noTextEdit="1"/>
              </p:cNvSpPr>
              <p:nvPr/>
            </p:nvSpPr>
            <p:spPr>
              <a:xfrm>
                <a:off x="1605118" y="1165834"/>
                <a:ext cx="6083397" cy="510589"/>
              </a:xfrm>
              <a:prstGeom prst="rect">
                <a:avLst/>
              </a:prstGeom>
              <a:blipFill>
                <a:blip r:embed="rId2"/>
                <a:stretch>
                  <a:fillRect l="-1250" t="-4878" r="-1458" b="-9756"/>
                </a:stretch>
              </a:blipFill>
            </p:spPr>
            <p:txBody>
              <a:bodyPr/>
              <a:lstStyle/>
              <a:p>
                <a:r>
                  <a:rPr lang="en-US">
                    <a:noFill/>
                  </a:rPr>
                  <a:t> </a:t>
                </a:r>
              </a:p>
            </p:txBody>
          </p:sp>
        </mc:Fallback>
      </mc:AlternateContent>
      <p:sp>
        <p:nvSpPr>
          <p:cNvPr id="8" name="Rectangle 21">
            <a:extLst>
              <a:ext uri="{FF2B5EF4-FFF2-40B4-BE49-F238E27FC236}">
                <a16:creationId xmlns:a16="http://schemas.microsoft.com/office/drawing/2014/main" id="{28377911-31F2-4B99-8F10-4A0D5D934CC8}"/>
              </a:ext>
            </a:extLst>
          </p:cNvPr>
          <p:cNvSpPr/>
          <p:nvPr/>
        </p:nvSpPr>
        <p:spPr>
          <a:xfrm>
            <a:off x="196711" y="1718853"/>
            <a:ext cx="8947289" cy="400110"/>
          </a:xfrm>
          <a:prstGeom prst="rect">
            <a:avLst/>
          </a:prstGeom>
        </p:spPr>
        <p:txBody>
          <a:bodyPr wrap="square">
            <a:spAutoFit/>
          </a:bodyPr>
          <a:lstStyle/>
          <a:p>
            <a:r>
              <a:rPr lang="en-US" sz="2000" dirty="0">
                <a:solidFill>
                  <a:srgbClr val="000000"/>
                </a:solidFill>
              </a:rPr>
              <a:t>Following the </a:t>
            </a:r>
            <a:r>
              <a:rPr lang="en-US" sz="2000" dirty="0" err="1">
                <a:solidFill>
                  <a:srgbClr val="000000"/>
                </a:solidFill>
              </a:rPr>
              <a:t>Kron</a:t>
            </a:r>
            <a:r>
              <a:rPr lang="en-US" sz="2000" dirty="0">
                <a:solidFill>
                  <a:srgbClr val="000000"/>
                </a:solidFill>
              </a:rPr>
              <a:t> reduction, the phase potential coefficient matrix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9" name="TextBox 22">
                <a:extLst>
                  <a:ext uri="{FF2B5EF4-FFF2-40B4-BE49-F238E27FC236}">
                    <a16:creationId xmlns:a16="http://schemas.microsoft.com/office/drawing/2014/main" id="{D4595745-F5F1-4873-BCEF-5BB5770E398E}"/>
                  </a:ext>
                </a:extLst>
              </p:cNvPr>
              <p:cNvSpPr txBox="1"/>
              <p:nvPr/>
            </p:nvSpPr>
            <p:spPr>
              <a:xfrm>
                <a:off x="2452156" y="2213563"/>
                <a:ext cx="4239687" cy="820161"/>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𝑎𝑏𝑐</m:t>
                            </m:r>
                          </m:sub>
                        </m:sSub>
                      </m:e>
                    </m:d>
                  </m:oMath>
                </a14:m>
                <a:r>
                  <a:rPr lang="en-US" sz="2000"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r>
                                <a:rPr lang="en-US" sz="2000" b="0" i="1" smtClean="0">
                                  <a:latin typeface="Cambria Math" panose="02040503050406030204" pitchFamily="18" charset="0"/>
                                </a:rPr>
                                <m:t>77.1194</m:t>
                              </m:r>
                            </m:e>
                            <m:e>
                              <m:r>
                                <a:rPr lang="en-US" sz="2000" b="0" i="1" smtClean="0">
                                  <a:latin typeface="Cambria Math" panose="02040503050406030204" pitchFamily="18" charset="0"/>
                                </a:rPr>
                                <m:t>26.7944</m:t>
                              </m:r>
                            </m:e>
                            <m:e>
                              <m:r>
                                <a:rPr lang="en-US" sz="2000" b="0" i="1" smtClean="0">
                                  <a:latin typeface="Cambria Math" panose="02040503050406030204" pitchFamily="18" charset="0"/>
                                </a:rPr>
                                <m:t>15.8714</m:t>
                              </m:r>
                            </m:e>
                          </m:mr>
                          <m:mr>
                            <m:e>
                              <m:r>
                                <a:rPr lang="en-US" sz="2000" b="0" i="1" smtClean="0">
                                  <a:latin typeface="Cambria Math" panose="02040503050406030204" pitchFamily="18" charset="0"/>
                                </a:rPr>
                                <m:t>26.7944</m:t>
                              </m:r>
                            </m:e>
                            <m:e>
                              <m:r>
                                <a:rPr lang="en-US" sz="2000" b="0" i="1" smtClean="0">
                                  <a:latin typeface="Cambria Math" panose="02040503050406030204" pitchFamily="18" charset="0"/>
                                </a:rPr>
                                <m:t>75.1720</m:t>
                              </m:r>
                            </m:e>
                            <m:e>
                              <m:r>
                                <a:rPr lang="en-US" sz="2000" b="0" i="1" smtClean="0">
                                  <a:latin typeface="Cambria Math" panose="02040503050406030204" pitchFamily="18" charset="0"/>
                                </a:rPr>
                                <m:t>19.7957</m:t>
                              </m:r>
                            </m:e>
                          </m:mr>
                          <m:mr>
                            <m:e>
                              <m:r>
                                <a:rPr lang="en-US" sz="2000" b="0" i="1" smtClean="0">
                                  <a:latin typeface="Cambria Math" panose="02040503050406030204" pitchFamily="18" charset="0"/>
                                </a:rPr>
                                <m:t>15.8714</m:t>
                              </m:r>
                            </m:e>
                            <m:e>
                              <m:r>
                                <a:rPr lang="en-US" sz="2000" b="0" i="1" smtClean="0">
                                  <a:latin typeface="Cambria Math" panose="02040503050406030204" pitchFamily="18" charset="0"/>
                                </a:rPr>
                                <m:t>19.7957</m:t>
                              </m:r>
                            </m:e>
                            <m:e>
                              <m:r>
                                <a:rPr lang="en-US" sz="2000" b="0" i="1" smtClean="0">
                                  <a:latin typeface="Cambria Math" panose="02040503050406030204" pitchFamily="18" charset="0"/>
                                </a:rPr>
                                <m:t>76.2923</m:t>
                              </m:r>
                            </m:e>
                          </m:mr>
                        </m:m>
                      </m:e>
                    </m:d>
                  </m:oMath>
                </a14:m>
                <a:endParaRPr lang="en-US" sz="2000" dirty="0"/>
              </a:p>
            </p:txBody>
          </p:sp>
        </mc:Choice>
        <mc:Fallback xmlns="">
          <p:sp>
            <p:nvSpPr>
              <p:cNvPr id="9" name="TextBox 22">
                <a:extLst>
                  <a:ext uri="{FF2B5EF4-FFF2-40B4-BE49-F238E27FC236}">
                    <a16:creationId xmlns:a16="http://schemas.microsoft.com/office/drawing/2014/main" id="{D4595745-F5F1-4873-BCEF-5BB5770E398E}"/>
                  </a:ext>
                </a:extLst>
              </p:cNvPr>
              <p:cNvSpPr txBox="1">
                <a:spLocks noRot="1" noChangeAspect="1" noMove="1" noResize="1" noEditPoints="1" noAdjustHandles="1" noChangeArrowheads="1" noChangeShapeType="1" noTextEdit="1"/>
              </p:cNvSpPr>
              <p:nvPr/>
            </p:nvSpPr>
            <p:spPr>
              <a:xfrm>
                <a:off x="2452156" y="2213563"/>
                <a:ext cx="4239687" cy="820161"/>
              </a:xfrm>
              <a:prstGeom prst="rect">
                <a:avLst/>
              </a:prstGeom>
              <a:blipFill>
                <a:blip r:embed="rId3"/>
                <a:stretch>
                  <a:fillRect/>
                </a:stretch>
              </a:blipFill>
            </p:spPr>
            <p:txBody>
              <a:bodyPr/>
              <a:lstStyle/>
              <a:p>
                <a:r>
                  <a:rPr lang="en-US">
                    <a:noFill/>
                  </a:rPr>
                  <a:t> </a:t>
                </a:r>
              </a:p>
            </p:txBody>
          </p:sp>
        </mc:Fallback>
      </mc:AlternateContent>
      <p:sp>
        <p:nvSpPr>
          <p:cNvPr id="10" name="Rectangle 23">
            <a:extLst>
              <a:ext uri="{FF2B5EF4-FFF2-40B4-BE49-F238E27FC236}">
                <a16:creationId xmlns:a16="http://schemas.microsoft.com/office/drawing/2014/main" id="{48EAC741-1413-4DC8-BD2C-5DF136E291BE}"/>
              </a:ext>
            </a:extLst>
          </p:cNvPr>
          <p:cNvSpPr/>
          <p:nvPr/>
        </p:nvSpPr>
        <p:spPr>
          <a:xfrm>
            <a:off x="190500" y="3078183"/>
            <a:ext cx="8871090" cy="400110"/>
          </a:xfrm>
          <a:prstGeom prst="rect">
            <a:avLst/>
          </a:prstGeom>
        </p:spPr>
        <p:txBody>
          <a:bodyPr wrap="square">
            <a:spAutoFit/>
          </a:bodyPr>
          <a:lstStyle/>
          <a:p>
            <a:r>
              <a:rPr lang="en-US" sz="2000" dirty="0">
                <a:solidFill>
                  <a:srgbClr val="000000"/>
                </a:solidFill>
              </a:rPr>
              <a:t>Invert [</a:t>
            </a:r>
            <a:r>
              <a:rPr lang="en-US" sz="2000" i="1" dirty="0" err="1">
                <a:solidFill>
                  <a:srgbClr val="000000"/>
                </a:solidFill>
              </a:rPr>
              <a:t>P</a:t>
            </a:r>
            <a:r>
              <a:rPr lang="en-US" sz="2000" i="1" baseline="-25000" dirty="0" err="1">
                <a:solidFill>
                  <a:srgbClr val="000000"/>
                </a:solidFill>
              </a:rPr>
              <a:t>abc</a:t>
            </a:r>
            <a:r>
              <a:rPr lang="en-US" sz="2000" dirty="0">
                <a:solidFill>
                  <a:srgbClr val="000000"/>
                </a:solidFill>
              </a:rPr>
              <a:t>] to determine the shunt capacitance matrix:</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TextBox 24">
                <a:extLst>
                  <a:ext uri="{FF2B5EF4-FFF2-40B4-BE49-F238E27FC236}">
                    <a16:creationId xmlns:a16="http://schemas.microsoft.com/office/drawing/2014/main" id="{28C849A8-8722-4926-9E62-898C82739967}"/>
                  </a:ext>
                </a:extLst>
              </p:cNvPr>
              <p:cNvSpPr txBox="1"/>
              <p:nvPr/>
            </p:nvSpPr>
            <p:spPr>
              <a:xfrm>
                <a:off x="2286000" y="3566781"/>
                <a:ext cx="5139612" cy="820161"/>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𝑎𝑏𝑐</m:t>
                            </m:r>
                          </m:sub>
                        </m:sSub>
                      </m:e>
                    </m:d>
                  </m:oMath>
                </a14:m>
                <a:r>
                  <a:rPr lang="en-US" sz="2000" dirty="0"/>
                  <a:t>=</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m:t>
                        </m:r>
                        <m:r>
                          <a:rPr lang="en-US" sz="2000" b="0" i="1" smtClean="0">
                            <a:latin typeface="Cambria Math" panose="02040503050406030204" pitchFamily="18" charset="0"/>
                          </a:rPr>
                          <m:t>𝑃</m:t>
                        </m:r>
                        <m:r>
                          <a:rPr lang="en-US" sz="2000" b="0" i="1" smtClean="0">
                            <a:latin typeface="Cambria Math" panose="02040503050406030204" pitchFamily="18" charset="0"/>
                          </a:rPr>
                          <m:t>]</m:t>
                        </m:r>
                      </m:e>
                      <m:sup>
                        <m:r>
                          <a:rPr lang="en-US" sz="2000" b="0" i="1" smtClean="0">
                            <a:latin typeface="Cambria Math" panose="02040503050406030204" pitchFamily="18" charset="0"/>
                          </a:rPr>
                          <m:t>−1</m:t>
                        </m:r>
                      </m:sup>
                    </m:sSup>
                  </m:oMath>
                </a14:m>
                <a:r>
                  <a:rPr lang="en-US" sz="2000"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r>
                                <a:rPr lang="en-US" sz="2000" b="0" i="1" smtClean="0">
                                  <a:latin typeface="Cambria Math" panose="02040503050406030204" pitchFamily="18" charset="0"/>
                                </a:rPr>
                                <m:t>0.015</m:t>
                              </m:r>
                            </m:e>
                            <m:e>
                              <m:r>
                                <a:rPr lang="en-US" sz="2000" b="0" i="1" smtClean="0">
                                  <a:latin typeface="Cambria Math" panose="02040503050406030204" pitchFamily="18" charset="0"/>
                                </a:rPr>
                                <m:t>−0.0049</m:t>
                              </m:r>
                            </m:e>
                            <m:e>
                              <m:r>
                                <a:rPr lang="en-US" sz="2000" b="0" i="1" smtClean="0">
                                  <a:latin typeface="Cambria Math" panose="02040503050406030204" pitchFamily="18" charset="0"/>
                                </a:rPr>
                                <m:t>−0.0019</m:t>
                              </m:r>
                            </m:e>
                          </m:mr>
                          <m:mr>
                            <m:e>
                              <m:r>
                                <a:rPr lang="en-US" sz="2000" b="0" i="1" smtClean="0">
                                  <a:latin typeface="Cambria Math" panose="02040503050406030204" pitchFamily="18" charset="0"/>
                                </a:rPr>
                                <m:t>−0.0049</m:t>
                              </m:r>
                            </m:e>
                            <m:e>
                              <m:r>
                                <a:rPr lang="en-US" sz="2000" b="0" i="1" smtClean="0">
                                  <a:latin typeface="Cambria Math" panose="02040503050406030204" pitchFamily="18" charset="0"/>
                                </a:rPr>
                                <m:t>0.0159</m:t>
                              </m:r>
                            </m:e>
                            <m:e>
                              <m:r>
                                <a:rPr lang="en-US" sz="2000" b="0" i="1" smtClean="0">
                                  <a:latin typeface="Cambria Math" panose="02040503050406030204" pitchFamily="18" charset="0"/>
                                </a:rPr>
                                <m:t>−0.0031</m:t>
                              </m:r>
                            </m:e>
                          </m:mr>
                          <m:mr>
                            <m:e>
                              <m:r>
                                <a:rPr lang="en-US" sz="2000" b="0" i="1" smtClean="0">
                                  <a:latin typeface="Cambria Math" panose="02040503050406030204" pitchFamily="18" charset="0"/>
                                </a:rPr>
                                <m:t>−0.0019</m:t>
                              </m:r>
                            </m:e>
                            <m:e>
                              <m:r>
                                <a:rPr lang="en-US" sz="2000" b="0" i="1" smtClean="0">
                                  <a:latin typeface="Cambria Math" panose="02040503050406030204" pitchFamily="18" charset="0"/>
                                </a:rPr>
                                <m:t>−0.0031</m:t>
                              </m:r>
                            </m:e>
                            <m:e>
                              <m:r>
                                <a:rPr lang="en-US" sz="2000" b="0" i="1" smtClean="0">
                                  <a:latin typeface="Cambria Math" panose="02040503050406030204" pitchFamily="18" charset="0"/>
                                </a:rPr>
                                <m:t>0.0143</m:t>
                              </m:r>
                            </m:e>
                          </m:mr>
                        </m:m>
                      </m:e>
                    </m:d>
                  </m:oMath>
                </a14:m>
                <a:endParaRPr lang="en-US" sz="2000" dirty="0"/>
              </a:p>
            </p:txBody>
          </p:sp>
        </mc:Choice>
        <mc:Fallback xmlns="">
          <p:sp>
            <p:nvSpPr>
              <p:cNvPr id="11" name="TextBox 24">
                <a:extLst>
                  <a:ext uri="{FF2B5EF4-FFF2-40B4-BE49-F238E27FC236}">
                    <a16:creationId xmlns:a16="http://schemas.microsoft.com/office/drawing/2014/main" id="{28C849A8-8722-4926-9E62-898C82739967}"/>
                  </a:ext>
                </a:extLst>
              </p:cNvPr>
              <p:cNvSpPr txBox="1">
                <a:spLocks noRot="1" noChangeAspect="1" noMove="1" noResize="1" noEditPoints="1" noAdjustHandles="1" noChangeArrowheads="1" noChangeShapeType="1" noTextEdit="1"/>
              </p:cNvSpPr>
              <p:nvPr/>
            </p:nvSpPr>
            <p:spPr>
              <a:xfrm>
                <a:off x="2286000" y="3566781"/>
                <a:ext cx="5139612" cy="820161"/>
              </a:xfrm>
              <a:prstGeom prst="rect">
                <a:avLst/>
              </a:prstGeom>
              <a:blipFill>
                <a:blip r:embed="rId4"/>
                <a:stretch>
                  <a:fillRect/>
                </a:stretch>
              </a:blipFill>
            </p:spPr>
            <p:txBody>
              <a:bodyPr/>
              <a:lstStyle/>
              <a:p>
                <a:r>
                  <a:rPr lang="en-US">
                    <a:noFill/>
                  </a:rPr>
                  <a:t> </a:t>
                </a:r>
              </a:p>
            </p:txBody>
          </p:sp>
        </mc:Fallback>
      </mc:AlternateContent>
      <p:sp>
        <p:nvSpPr>
          <p:cNvPr id="12" name="Rectangle 25">
            <a:extLst>
              <a:ext uri="{FF2B5EF4-FFF2-40B4-BE49-F238E27FC236}">
                <a16:creationId xmlns:a16="http://schemas.microsoft.com/office/drawing/2014/main" id="{4E08EF40-9025-4C4F-880D-57B4815BA644}"/>
              </a:ext>
            </a:extLst>
          </p:cNvPr>
          <p:cNvSpPr/>
          <p:nvPr/>
        </p:nvSpPr>
        <p:spPr>
          <a:xfrm>
            <a:off x="190500" y="4474628"/>
            <a:ext cx="9141578" cy="707886"/>
          </a:xfrm>
          <a:prstGeom prst="rect">
            <a:avLst/>
          </a:prstGeom>
        </p:spPr>
        <p:txBody>
          <a:bodyPr wrap="square">
            <a:spAutoFit/>
          </a:bodyPr>
          <a:lstStyle/>
          <a:p>
            <a:r>
              <a:rPr lang="en-US" sz="2000" dirty="0">
                <a:solidFill>
                  <a:srgbClr val="000000"/>
                </a:solidFill>
              </a:rPr>
              <a:t>Multiply [</a:t>
            </a:r>
            <a:r>
              <a:rPr lang="en-US" sz="2000" i="1" dirty="0" err="1">
                <a:solidFill>
                  <a:srgbClr val="000000"/>
                </a:solidFill>
              </a:rPr>
              <a:t>C</a:t>
            </a:r>
            <a:r>
              <a:rPr lang="en-US" sz="2000" i="1" baseline="-25000" dirty="0" err="1">
                <a:solidFill>
                  <a:srgbClr val="000000"/>
                </a:solidFill>
              </a:rPr>
              <a:t>abc</a:t>
            </a:r>
            <a:r>
              <a:rPr lang="en-US" sz="2000" dirty="0">
                <a:solidFill>
                  <a:srgbClr val="000000"/>
                </a:solidFill>
              </a:rPr>
              <a:t>] by the radian frequency to determine the final three-phase shunt admittance matrix:</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TextBox 27">
                <a:extLst>
                  <a:ext uri="{FF2B5EF4-FFF2-40B4-BE49-F238E27FC236}">
                    <a16:creationId xmlns:a16="http://schemas.microsoft.com/office/drawing/2014/main" id="{EF7CB56C-512E-4F51-8FDE-6FFC25C99B9E}"/>
                  </a:ext>
                </a:extLst>
              </p:cNvPr>
              <p:cNvSpPr txBox="1"/>
              <p:nvPr/>
            </p:nvSpPr>
            <p:spPr>
              <a:xfrm>
                <a:off x="532396" y="4999435"/>
                <a:ext cx="7740709" cy="978217"/>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𝑎𝑏𝑐</m:t>
                            </m:r>
                          </m:sub>
                        </m:sSub>
                      </m:e>
                    </m:d>
                  </m:oMath>
                </a14:m>
                <a:r>
                  <a:rPr lang="en-US" sz="2000" dirty="0"/>
                  <a:t>=j*376.9911*</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𝐶</m:t>
                            </m:r>
                          </m:e>
                          <m:sub>
                            <m:r>
                              <a:rPr lang="en-US" sz="2000" i="1">
                                <a:latin typeface="Cambria Math" panose="02040503050406030204" pitchFamily="18" charset="0"/>
                              </a:rPr>
                              <m:t>𝑎𝑏𝑐</m:t>
                            </m:r>
                          </m:sub>
                        </m:sSub>
                      </m:e>
                    </m:d>
                  </m:oMath>
                </a14:m>
                <a:r>
                  <a:rPr lang="en-US" sz="2000"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r>
                                <a:rPr lang="en-US" sz="2000" b="0" i="1" smtClean="0">
                                  <a:latin typeface="Cambria Math" panose="02040503050406030204" pitchFamily="18" charset="0"/>
                                </a:rPr>
                                <m:t>𝑗</m:t>
                              </m:r>
                              <m:r>
                                <a:rPr lang="en-US" sz="2000" b="0" i="1" smtClean="0">
                                  <a:latin typeface="Cambria Math" panose="02040503050406030204" pitchFamily="18" charset="0"/>
                                </a:rPr>
                                <m:t>5.6711</m:t>
                              </m:r>
                            </m:e>
                            <m:e>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1.8362</m:t>
                              </m:r>
                            </m:e>
                            <m:e>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0.7033</m:t>
                              </m:r>
                            </m:e>
                          </m:mr>
                          <m:mr>
                            <m:e>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1.8362</m:t>
                              </m:r>
                            </m:e>
                            <m:e>
                              <m:r>
                                <a:rPr lang="en-US" sz="2000" b="0" i="1" smtClean="0">
                                  <a:latin typeface="Cambria Math" panose="02040503050406030204" pitchFamily="18" charset="0"/>
                                </a:rPr>
                                <m:t>𝑗</m:t>
                              </m:r>
                              <m:r>
                                <a:rPr lang="en-US" sz="2000" b="0" i="1" smtClean="0">
                                  <a:latin typeface="Cambria Math" panose="02040503050406030204" pitchFamily="18" charset="0"/>
                                </a:rPr>
                                <m:t>5.9774</m:t>
                              </m:r>
                            </m:e>
                            <m:e>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1.1690</m:t>
                              </m:r>
                            </m:e>
                          </m:mr>
                          <m:mr>
                            <m:e>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0.7033</m:t>
                              </m:r>
                            </m:e>
                            <m:e>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1.169</m:t>
                              </m:r>
                            </m:e>
                            <m:e>
                              <m:r>
                                <a:rPr lang="en-US" sz="2000" b="0" i="1" smtClean="0">
                                  <a:latin typeface="Cambria Math" panose="02040503050406030204" pitchFamily="18" charset="0"/>
                                </a:rPr>
                                <m:t>𝑗</m:t>
                              </m:r>
                              <m:r>
                                <a:rPr lang="en-US" sz="2000" b="0" i="1" smtClean="0">
                                  <a:latin typeface="Cambria Math" panose="02040503050406030204" pitchFamily="18" charset="0"/>
                                </a:rPr>
                                <m:t>5.3911</m:t>
                              </m:r>
                            </m:e>
                          </m:mr>
                        </m:m>
                      </m:e>
                    </m:d>
                  </m:oMath>
                </a14:m>
                <a:r>
                  <a:rPr lang="en-US" sz="2000" dirty="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𝜇</m:t>
                    </m:r>
                    <m:r>
                      <a:rPr lang="en-US" sz="2000" b="0" i="1" dirty="0" smtClean="0">
                        <a:latin typeface="Cambria Math" panose="02040503050406030204" pitchFamily="18" charset="0"/>
                        <a:ea typeface="Cambria Math" panose="02040503050406030204" pitchFamily="18" charset="0"/>
                      </a:rPr>
                      <m:t>𝑆</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𝑚𝑖𝑙𝑒</m:t>
                    </m:r>
                  </m:oMath>
                </a14:m>
                <a:endParaRPr lang="en-US" sz="2000" dirty="0"/>
              </a:p>
            </p:txBody>
          </p:sp>
        </mc:Choice>
        <mc:Fallback xmlns="">
          <p:sp>
            <p:nvSpPr>
              <p:cNvPr id="13" name="TextBox 27">
                <a:extLst>
                  <a:ext uri="{FF2B5EF4-FFF2-40B4-BE49-F238E27FC236}">
                    <a16:creationId xmlns:a16="http://schemas.microsoft.com/office/drawing/2014/main" id="{EF7CB56C-512E-4F51-8FDE-6FFC25C99B9E}"/>
                  </a:ext>
                </a:extLst>
              </p:cNvPr>
              <p:cNvSpPr txBox="1">
                <a:spLocks noRot="1" noChangeAspect="1" noMove="1" noResize="1" noEditPoints="1" noAdjustHandles="1" noChangeArrowheads="1" noChangeShapeType="1" noTextEdit="1"/>
              </p:cNvSpPr>
              <p:nvPr/>
            </p:nvSpPr>
            <p:spPr>
              <a:xfrm>
                <a:off x="532396" y="4999435"/>
                <a:ext cx="7740709" cy="97821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25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lstStyle/>
          <a:p>
            <a:r>
              <a:rPr lang="en-US" sz="3200" dirty="0"/>
              <a:t>Concentric Neutral Cable Underground Lines</a:t>
            </a:r>
            <a:r>
              <a:rPr lang="en-US" sz="4000" dirty="0"/>
              <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1">
            <a:extLst>
              <a:ext uri="{FF2B5EF4-FFF2-40B4-BE49-F238E27FC236}">
                <a16:creationId xmlns:a16="http://schemas.microsoft.com/office/drawing/2014/main" id="{D537551A-7F45-483B-A4AC-F527C989A03B}"/>
              </a:ext>
            </a:extLst>
          </p:cNvPr>
          <p:cNvSpPr/>
          <p:nvPr/>
        </p:nvSpPr>
        <p:spPr>
          <a:xfrm>
            <a:off x="114300" y="777875"/>
            <a:ext cx="8915400" cy="1446550"/>
          </a:xfrm>
          <a:prstGeom prst="rect">
            <a:avLst/>
          </a:prstGeom>
        </p:spPr>
        <p:txBody>
          <a:bodyPr wrap="square">
            <a:spAutoFit/>
          </a:bodyPr>
          <a:lstStyle/>
          <a:p>
            <a:pPr algn="just"/>
            <a:r>
              <a:rPr lang="en-US" sz="2200" dirty="0">
                <a:solidFill>
                  <a:srgbClr val="000000"/>
                </a:solidFill>
              </a:rPr>
              <a:t>Most underground distribution lines consist of one or more concentric neutral cables. Fig.4 illustrates a basic concentric neutral cable with center conductor being the phase conductor and the concentric neutral strands displaced equally around a circle of radius </a:t>
            </a:r>
            <a:r>
              <a:rPr lang="en-US" sz="2200" i="1" dirty="0" err="1">
                <a:solidFill>
                  <a:srgbClr val="000000"/>
                </a:solidFill>
              </a:rPr>
              <a:t>R</a:t>
            </a:r>
            <a:r>
              <a:rPr lang="en-US" sz="2200" i="1" baseline="-25000" dirty="0" err="1">
                <a:solidFill>
                  <a:srgbClr val="000000"/>
                </a:solidFill>
              </a:rPr>
              <a:t>b</a:t>
            </a:r>
            <a:r>
              <a:rPr lang="en-US" sz="2200" dirty="0">
                <a:solidFill>
                  <a:srgbClr val="000000"/>
                </a:solidFill>
              </a:rPr>
              <a:t>.</a:t>
            </a:r>
            <a:endParaRPr lang="en-US" sz="2200" dirty="0">
              <a:solidFill>
                <a:srgbClr val="000000"/>
              </a:solidFill>
              <a:effectLst/>
            </a:endParaRPr>
          </a:p>
        </p:txBody>
      </p:sp>
      <p:pic>
        <p:nvPicPr>
          <p:cNvPr id="7" name="Picture 5">
            <a:extLst>
              <a:ext uri="{FF2B5EF4-FFF2-40B4-BE49-F238E27FC236}">
                <a16:creationId xmlns:a16="http://schemas.microsoft.com/office/drawing/2014/main" id="{8B3EBB2F-86A6-4B50-8A1B-2B19E8AF03C6}"/>
              </a:ext>
            </a:extLst>
          </p:cNvPr>
          <p:cNvPicPr>
            <a:picLocks noChangeAspect="1"/>
          </p:cNvPicPr>
          <p:nvPr/>
        </p:nvPicPr>
        <p:blipFill>
          <a:blip r:embed="rId2"/>
          <a:stretch>
            <a:fillRect/>
          </a:stretch>
        </p:blipFill>
        <p:spPr>
          <a:xfrm>
            <a:off x="3000375" y="2224425"/>
            <a:ext cx="3552825" cy="3580473"/>
          </a:xfrm>
          <a:prstGeom prst="rect">
            <a:avLst/>
          </a:prstGeom>
        </p:spPr>
      </p:pic>
      <p:sp>
        <p:nvSpPr>
          <p:cNvPr id="8" name="TextBox 12">
            <a:extLst>
              <a:ext uri="{FF2B5EF4-FFF2-40B4-BE49-F238E27FC236}">
                <a16:creationId xmlns:a16="http://schemas.microsoft.com/office/drawing/2014/main" id="{6736A386-FDD5-486E-9CB1-4DB0CB1B7116}"/>
              </a:ext>
            </a:extLst>
          </p:cNvPr>
          <p:cNvSpPr txBox="1"/>
          <p:nvPr/>
        </p:nvSpPr>
        <p:spPr>
          <a:xfrm>
            <a:off x="1981200" y="5715000"/>
            <a:ext cx="5856281" cy="338554"/>
          </a:xfrm>
          <a:prstGeom prst="rect">
            <a:avLst/>
          </a:prstGeom>
          <a:noFill/>
        </p:spPr>
        <p:txBody>
          <a:bodyPr wrap="square" rtlCol="0">
            <a:spAutoFit/>
          </a:bodyPr>
          <a:lstStyle/>
          <a:p>
            <a:pPr algn="ctr"/>
            <a:r>
              <a:rPr lang="en-US" sz="1600" dirty="0"/>
              <a:t>Fig.4 Conductors and images</a:t>
            </a:r>
          </a:p>
        </p:txBody>
      </p:sp>
    </p:spTree>
    <p:extLst>
      <p:ext uri="{BB962C8B-B14F-4D97-AF65-F5344CB8AC3E}">
        <p14:creationId xmlns:p14="http://schemas.microsoft.com/office/powerpoint/2010/main" val="2761693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5730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7A2384-8C5D-49F6-8259-B9A64ECD4852}"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9" name="Rectangle 8"/>
          <p:cNvSpPr/>
          <p:nvPr/>
        </p:nvSpPr>
        <p:spPr>
          <a:xfrm>
            <a:off x="1104900" y="1981200"/>
            <a:ext cx="7391400" cy="1708160"/>
          </a:xfrm>
          <a:prstGeom prst="rect">
            <a:avLst/>
          </a:prstGeom>
        </p:spPr>
        <p:txBody>
          <a:bodyPr wrap="square">
            <a:spAutoFit/>
          </a:bodyPr>
          <a:lstStyle/>
          <a:p>
            <a:pPr lvl="0" algn="ctr"/>
            <a:r>
              <a:rPr lang="en-US" sz="3500" b="1" dirty="0">
                <a:solidFill>
                  <a:srgbClr val="C8102E"/>
                </a:solidFill>
                <a:latin typeface="Univers 67 CondensedBold"/>
              </a:rPr>
              <a:t>Modeling Shunt Admittance of Overhead and </a:t>
            </a:r>
          </a:p>
          <a:p>
            <a:pPr lvl="0" algn="ctr"/>
            <a:r>
              <a:rPr lang="en-US" sz="3500" b="1" dirty="0">
                <a:solidFill>
                  <a:srgbClr val="C8102E"/>
                </a:solidFill>
                <a:latin typeface="Univers 67 CondensedBold"/>
              </a:rPr>
              <a:t>Underground Lines</a:t>
            </a:r>
            <a:endParaRPr kumimoji="0" lang="en-US" sz="3500" b="1" i="0" u="none" strike="noStrike" kern="1200" cap="none" spc="0" normalizeH="0" baseline="0" noProof="0" dirty="0">
              <a:ln>
                <a:noFill/>
              </a:ln>
              <a:solidFill>
                <a:srgbClr val="C8102E"/>
              </a:solidFill>
              <a:effectLst/>
              <a:uLnTx/>
              <a:uFillTx/>
              <a:latin typeface="Univers 67 CondensedBold"/>
              <a:ea typeface="+mn-ea"/>
              <a:cs typeface="+mn-cs"/>
            </a:endParaRPr>
          </a:p>
        </p:txBody>
      </p:sp>
      <p:sp>
        <p:nvSpPr>
          <p:cNvPr id="14" name="Subtitle 4">
            <a:extLst>
              <a:ext uri="{FF2B5EF4-FFF2-40B4-BE49-F238E27FC236}">
                <a16:creationId xmlns:a16="http://schemas.microsoft.com/office/drawing/2014/main" id="{6E5C1C03-BF52-AA46-AC61-9C4DB6FA2CE7}"/>
              </a:ext>
            </a:extLst>
          </p:cNvPr>
          <p:cNvSpPr txBox="1">
            <a:spLocks/>
          </p:cNvSpPr>
          <p:nvPr/>
        </p:nvSpPr>
        <p:spPr>
          <a:xfrm>
            <a:off x="1600200" y="4343400"/>
            <a:ext cx="6400800" cy="106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Acknowledgement: The slides are developed based in part on Distribution System Modeling and Analysis, 4</a:t>
            </a:r>
            <a:r>
              <a:rPr kumimoji="0" lang="en-US" sz="2000" b="0" i="0" u="none" strike="noStrike" kern="1200" cap="none" spc="0" normalizeH="0" baseline="30000" noProof="0" dirty="0">
                <a:ln>
                  <a:noFill/>
                </a:ln>
                <a:solidFill>
                  <a:prstClr val="black">
                    <a:tint val="75000"/>
                  </a:prstClr>
                </a:solidFill>
                <a:effectLst/>
                <a:uLnTx/>
                <a:uFillTx/>
                <a:latin typeface="Calibri"/>
                <a:ea typeface="+mn-ea"/>
                <a:cs typeface="+mn-cs"/>
              </a:rPr>
              <a:t>th</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edition, William H. </a:t>
            </a:r>
            <a:r>
              <a:rPr kumimoji="0" lang="en-US" sz="2000" b="0" i="0" u="none" strike="noStrike" kern="1200" cap="none" spc="0" normalizeH="0" baseline="0" noProof="0" dirty="0" err="1">
                <a:ln>
                  <a:noFill/>
                </a:ln>
                <a:solidFill>
                  <a:prstClr val="black">
                    <a:tint val="75000"/>
                  </a:prstClr>
                </a:solidFill>
                <a:effectLst/>
                <a:uLnTx/>
                <a:uFillTx/>
                <a:latin typeface="Calibri"/>
                <a:ea typeface="+mn-ea"/>
                <a:cs typeface="+mn-cs"/>
              </a:rPr>
              <a:t>Kersting</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CRC Press, 2017 </a:t>
            </a:r>
          </a:p>
        </p:txBody>
      </p:sp>
    </p:spTree>
    <p:extLst>
      <p:ext uri="{BB962C8B-B14F-4D97-AF65-F5344CB8AC3E}">
        <p14:creationId xmlns:p14="http://schemas.microsoft.com/office/powerpoint/2010/main" val="3321130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lstStyle/>
          <a:p>
            <a:r>
              <a:rPr lang="en-US" sz="3200" dirty="0"/>
              <a:t>Concentric Neutral Cable Underground Lines</a:t>
            </a:r>
            <a:r>
              <a:rPr lang="en-US" sz="4000" dirty="0"/>
              <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Rectangle 1">
            <a:extLst>
              <a:ext uri="{FF2B5EF4-FFF2-40B4-BE49-F238E27FC236}">
                <a16:creationId xmlns:a16="http://schemas.microsoft.com/office/drawing/2014/main" id="{5E3DDE2C-3226-4658-A182-041A93E21FA3}"/>
              </a:ext>
            </a:extLst>
          </p:cNvPr>
          <p:cNvSpPr/>
          <p:nvPr/>
        </p:nvSpPr>
        <p:spPr>
          <a:xfrm>
            <a:off x="114300" y="644105"/>
            <a:ext cx="8915400" cy="2123658"/>
          </a:xfrm>
          <a:prstGeom prst="rect">
            <a:avLst/>
          </a:prstGeom>
        </p:spPr>
        <p:txBody>
          <a:bodyPr wrap="square">
            <a:spAutoFit/>
          </a:bodyPr>
          <a:lstStyle/>
          <a:p>
            <a:r>
              <a:rPr lang="en-US" sz="2200" dirty="0"/>
              <a:t>Referring to Fig.4 the following definitions apply:</a:t>
            </a:r>
          </a:p>
          <a:p>
            <a:r>
              <a:rPr lang="en-US" sz="2200" i="1" dirty="0" err="1"/>
              <a:t>R</a:t>
            </a:r>
            <a:r>
              <a:rPr lang="en-US" sz="2200" i="1" baseline="-25000" dirty="0" err="1"/>
              <a:t>b</a:t>
            </a:r>
            <a:r>
              <a:rPr lang="en-US" sz="2200" dirty="0"/>
              <a:t> represents the radius of a circle passing through the centers of the neutral strands.</a:t>
            </a:r>
          </a:p>
          <a:p>
            <a:r>
              <a:rPr lang="en-US" sz="2200" i="1" dirty="0"/>
              <a:t>d</a:t>
            </a:r>
            <a:r>
              <a:rPr lang="en-US" sz="2200" i="1" baseline="-25000" dirty="0"/>
              <a:t>c</a:t>
            </a:r>
            <a:r>
              <a:rPr lang="en-US" sz="2200" dirty="0"/>
              <a:t> represents the diameter of the phase conductor.</a:t>
            </a:r>
          </a:p>
          <a:p>
            <a:r>
              <a:rPr lang="en-US" sz="2200" i="1" dirty="0"/>
              <a:t>d</a:t>
            </a:r>
            <a:r>
              <a:rPr lang="en-US" sz="2200" i="1" baseline="-25000" dirty="0"/>
              <a:t>s</a:t>
            </a:r>
            <a:r>
              <a:rPr lang="en-US" sz="2200" dirty="0"/>
              <a:t> represents the diameter of a neutral strand.</a:t>
            </a:r>
          </a:p>
          <a:p>
            <a:r>
              <a:rPr lang="en-US" sz="2200" i="1" dirty="0"/>
              <a:t>k</a:t>
            </a:r>
            <a:r>
              <a:rPr lang="en-US" sz="2200" dirty="0"/>
              <a:t> represents the total number of neutral strands.</a:t>
            </a:r>
          </a:p>
        </p:txBody>
      </p:sp>
      <p:pic>
        <p:nvPicPr>
          <p:cNvPr id="8" name="Picture 5">
            <a:extLst>
              <a:ext uri="{FF2B5EF4-FFF2-40B4-BE49-F238E27FC236}">
                <a16:creationId xmlns:a16="http://schemas.microsoft.com/office/drawing/2014/main" id="{BD3C9628-0621-4412-90D4-DD9837D6C8D2}"/>
              </a:ext>
            </a:extLst>
          </p:cNvPr>
          <p:cNvPicPr>
            <a:picLocks noChangeAspect="1"/>
          </p:cNvPicPr>
          <p:nvPr/>
        </p:nvPicPr>
        <p:blipFill>
          <a:blip r:embed="rId2"/>
          <a:stretch>
            <a:fillRect/>
          </a:stretch>
        </p:blipFill>
        <p:spPr>
          <a:xfrm>
            <a:off x="2989435" y="2655099"/>
            <a:ext cx="3106566" cy="3130741"/>
          </a:xfrm>
          <a:prstGeom prst="rect">
            <a:avLst/>
          </a:prstGeom>
        </p:spPr>
      </p:pic>
      <p:sp>
        <p:nvSpPr>
          <p:cNvPr id="9" name="TextBox 12">
            <a:extLst>
              <a:ext uri="{FF2B5EF4-FFF2-40B4-BE49-F238E27FC236}">
                <a16:creationId xmlns:a16="http://schemas.microsoft.com/office/drawing/2014/main" id="{3A711177-8650-4BD6-A4D6-FF45716023D9}"/>
              </a:ext>
            </a:extLst>
          </p:cNvPr>
          <p:cNvSpPr txBox="1"/>
          <p:nvPr/>
        </p:nvSpPr>
        <p:spPr>
          <a:xfrm>
            <a:off x="1274457" y="5712250"/>
            <a:ext cx="6595085" cy="338554"/>
          </a:xfrm>
          <a:prstGeom prst="rect">
            <a:avLst/>
          </a:prstGeom>
          <a:noFill/>
        </p:spPr>
        <p:txBody>
          <a:bodyPr wrap="square" rtlCol="0">
            <a:spAutoFit/>
          </a:bodyPr>
          <a:lstStyle/>
          <a:p>
            <a:pPr algn="ctr"/>
            <a:r>
              <a:rPr lang="en-US" sz="1600" dirty="0"/>
              <a:t>Fig.4 Conductors and images</a:t>
            </a:r>
          </a:p>
        </p:txBody>
      </p:sp>
    </p:spTree>
    <p:extLst>
      <p:ext uri="{BB962C8B-B14F-4D97-AF65-F5344CB8AC3E}">
        <p14:creationId xmlns:p14="http://schemas.microsoft.com/office/powerpoint/2010/main" val="3292903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22766" cy="1143000"/>
          </a:xfrm>
        </p:spPr>
        <p:txBody>
          <a:bodyPr/>
          <a:lstStyle/>
          <a:p>
            <a:r>
              <a:rPr lang="en-US" sz="3200" dirty="0"/>
              <a:t>Concentric Neutral Cable Underground Lines</a:t>
            </a:r>
            <a:r>
              <a:rPr lang="en-US" sz="4000" dirty="0"/>
              <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TextBox 7">
                <a:extLst>
                  <a:ext uri="{FF2B5EF4-FFF2-40B4-BE49-F238E27FC236}">
                    <a16:creationId xmlns:a16="http://schemas.microsoft.com/office/drawing/2014/main" id="{5F33BC93-0869-45FD-81AC-4A9E68BC7E67}"/>
                  </a:ext>
                </a:extLst>
              </p:cNvPr>
              <p:cNvSpPr txBox="1"/>
              <p:nvPr/>
            </p:nvSpPr>
            <p:spPr>
              <a:xfrm>
                <a:off x="3211084" y="797314"/>
                <a:ext cx="2477794" cy="497637"/>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m:rPr>
                            <m:sty m:val="p"/>
                          </m:rPr>
                          <a:rPr lang="en-US" altLang="zh-CN" sz="2000" b="0" i="1">
                            <a:latin typeface="Cambria Math" panose="02040503050406030204" pitchFamily="18" charset="0"/>
                            <a:ea typeface="Cambria Math" panose="02040503050406030204" pitchFamily="18" charset="0"/>
                          </a:rPr>
                          <m:t>ij</m:t>
                        </m:r>
                      </m:sub>
                    </m:sSub>
                  </m:oMath>
                </a14:m>
                <a:r>
                  <a:rPr lang="en-US" sz="2000" dirty="0"/>
                  <a:t>=</a:t>
                </a:r>
                <a14:m>
                  <m:oMath xmlns:m="http://schemas.openxmlformats.org/officeDocument/2006/math">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𝜋𝜀</m:t>
                        </m:r>
                      </m:den>
                    </m:f>
                    <m:nary>
                      <m:naryPr>
                        <m:chr m:val="∑"/>
                        <m:ctrlPr>
                          <a:rPr lang="en-US" sz="2000" b="0" i="1" smtClean="0">
                            <a:latin typeface="Cambria Math" panose="02040503050406030204" pitchFamily="18" charset="0"/>
                            <a:ea typeface="Cambria Math" panose="02040503050406030204" pitchFamily="18" charset="0"/>
                          </a:rPr>
                        </m:ctrlPr>
                      </m:naryPr>
                      <m:sub>
                        <m:r>
                          <m:rPr>
                            <m:brk m:alnAt="23"/>
                          </m:rPr>
                          <a:rPr lang="en-US" sz="2000" b="0" i="1" smtClean="0">
                            <a:latin typeface="Cambria Math" panose="02040503050406030204" pitchFamily="18" charset="0"/>
                            <a:ea typeface="Cambria Math" panose="02040503050406030204" pitchFamily="18" charset="0"/>
                          </a:rPr>
                          <m:t>𝑛</m:t>
                        </m:r>
                        <m:r>
                          <a:rPr lang="en-US" sz="2000" b="0" i="1" smtClean="0">
                            <a:latin typeface="Cambria Math" panose="02040503050406030204" pitchFamily="18" charset="0"/>
                            <a:ea typeface="Cambria Math" panose="02040503050406030204" pitchFamily="18" charset="0"/>
                          </a:rPr>
                          <m:t>=1</m:t>
                        </m:r>
                      </m:sub>
                      <m:sup>
                        <m:r>
                          <a:rPr lang="en-US" sz="2000" b="0" i="1" smtClean="0">
                            <a:latin typeface="Cambria Math" panose="02040503050406030204" pitchFamily="18" charset="0"/>
                            <a:ea typeface="Cambria Math" panose="02040503050406030204" pitchFamily="18" charset="0"/>
                          </a:rPr>
                          <m:t>𝑁</m:t>
                        </m:r>
                      </m:sup>
                      <m:e>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𝑁</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𝑛</m:t>
                                    </m:r>
                                    <m:r>
                                      <a:rPr lang="en-US" sz="2000" i="1">
                                        <a:latin typeface="Cambria Math" panose="02040503050406030204" pitchFamily="18" charset="0"/>
                                        <a:ea typeface="Cambria Math" panose="02040503050406030204" pitchFamily="18" charset="0"/>
                                      </a:rPr>
                                      <m:t>𝑗</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𝑛</m:t>
                                    </m:r>
                                    <m:r>
                                      <a:rPr lang="en-US" sz="2000" i="1">
                                        <a:latin typeface="Cambria Math" panose="02040503050406030204" pitchFamily="18" charset="0"/>
                                        <a:ea typeface="Cambria Math" panose="02040503050406030204" pitchFamily="18" charset="0"/>
                                      </a:rPr>
                                      <m:t>𝑖</m:t>
                                    </m:r>
                                  </m:sub>
                                </m:sSub>
                              </m:den>
                            </m:f>
                          </m:e>
                        </m:func>
                      </m:e>
                    </m:nary>
                  </m:oMath>
                </a14:m>
                <a:endParaRPr lang="en-US" sz="2000" dirty="0"/>
              </a:p>
            </p:txBody>
          </p:sp>
        </mc:Choice>
        <mc:Fallback xmlns="">
          <p:sp>
            <p:nvSpPr>
              <p:cNvPr id="6" name="TextBox 7">
                <a:extLst>
                  <a:ext uri="{FF2B5EF4-FFF2-40B4-BE49-F238E27FC236}">
                    <a16:creationId xmlns:a16="http://schemas.microsoft.com/office/drawing/2014/main" id="{5F33BC93-0869-45FD-81AC-4A9E68BC7E67}"/>
                  </a:ext>
                </a:extLst>
              </p:cNvPr>
              <p:cNvSpPr txBox="1">
                <a:spLocks noRot="1" noChangeAspect="1" noMove="1" noResize="1" noEditPoints="1" noAdjustHandles="1" noChangeArrowheads="1" noChangeShapeType="1" noTextEdit="1"/>
              </p:cNvSpPr>
              <p:nvPr/>
            </p:nvSpPr>
            <p:spPr>
              <a:xfrm>
                <a:off x="3211084" y="797314"/>
                <a:ext cx="2477794" cy="497637"/>
              </a:xfrm>
              <a:prstGeom prst="rect">
                <a:avLst/>
              </a:prstGeom>
              <a:blipFill>
                <a:blip r:embed="rId2"/>
                <a:stretch>
                  <a:fillRect b="-8642"/>
                </a:stretch>
              </a:blipFill>
            </p:spPr>
            <p:txBody>
              <a:bodyPr/>
              <a:lstStyle/>
              <a:p>
                <a:r>
                  <a:rPr lang="en-US">
                    <a:noFill/>
                  </a:rPr>
                  <a:t> </a:t>
                </a:r>
              </a:p>
            </p:txBody>
          </p:sp>
        </mc:Fallback>
      </mc:AlternateContent>
      <p:sp>
        <p:nvSpPr>
          <p:cNvPr id="7" name="TextBox 8">
            <a:extLst>
              <a:ext uri="{FF2B5EF4-FFF2-40B4-BE49-F238E27FC236}">
                <a16:creationId xmlns:a16="http://schemas.microsoft.com/office/drawing/2014/main" id="{1BD8A238-4C73-4C98-A98F-97ADCE587605}"/>
              </a:ext>
            </a:extLst>
          </p:cNvPr>
          <p:cNvSpPr txBox="1"/>
          <p:nvPr/>
        </p:nvSpPr>
        <p:spPr>
          <a:xfrm>
            <a:off x="8077200" y="797314"/>
            <a:ext cx="526106" cy="461665"/>
          </a:xfrm>
          <a:prstGeom prst="rect">
            <a:avLst/>
          </a:prstGeom>
          <a:noFill/>
        </p:spPr>
        <p:txBody>
          <a:bodyPr wrap="none" rtlCol="0">
            <a:spAutoFit/>
          </a:bodyPr>
          <a:lstStyle/>
          <a:p>
            <a:r>
              <a:rPr lang="en-US" sz="2400" dirty="0"/>
              <a:t>(2)</a:t>
            </a:r>
          </a:p>
        </p:txBody>
      </p:sp>
      <p:sp>
        <p:nvSpPr>
          <p:cNvPr id="8" name="Rectangle 4">
            <a:extLst>
              <a:ext uri="{FF2B5EF4-FFF2-40B4-BE49-F238E27FC236}">
                <a16:creationId xmlns:a16="http://schemas.microsoft.com/office/drawing/2014/main" id="{BC3757F0-369E-4CBD-8F03-77635900E5E4}"/>
              </a:ext>
            </a:extLst>
          </p:cNvPr>
          <p:cNvSpPr/>
          <p:nvPr/>
        </p:nvSpPr>
        <p:spPr>
          <a:xfrm>
            <a:off x="12347" y="1309749"/>
            <a:ext cx="9131653" cy="2246769"/>
          </a:xfrm>
          <a:prstGeom prst="rect">
            <a:avLst/>
          </a:prstGeom>
        </p:spPr>
        <p:txBody>
          <a:bodyPr wrap="square">
            <a:spAutoFit/>
          </a:bodyPr>
          <a:lstStyle/>
          <a:p>
            <a:pPr algn="just"/>
            <a:r>
              <a:rPr lang="en-US" sz="2000" dirty="0">
                <a:solidFill>
                  <a:srgbClr val="000000"/>
                </a:solidFill>
              </a:rPr>
              <a:t>The concentric neutral strands are grounded so that they are all at the same potential. Because of the stranding, it is assumed that the electric field created by the charge on the phase conductor will be confined to the boundary of the concentric neutral strands. In order to compute the capacitance between the phase conductor and ground, the general voltage drop of Equation (2) will be applied. Since all of the neutral strands are at the same potential, it is necessary to determine only the potential difference between the phase conductor </a:t>
            </a:r>
            <a:r>
              <a:rPr lang="en-US" sz="2000" i="1" dirty="0">
                <a:solidFill>
                  <a:srgbClr val="000000"/>
                </a:solidFill>
              </a:rPr>
              <a:t>p</a:t>
            </a:r>
            <a:r>
              <a:rPr lang="en-US" sz="2000" dirty="0">
                <a:solidFill>
                  <a:srgbClr val="000000"/>
                </a:solidFill>
              </a:rPr>
              <a:t> and strand 1.</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9" name="TextBox 9">
                <a:extLst>
                  <a:ext uri="{FF2B5EF4-FFF2-40B4-BE49-F238E27FC236}">
                    <a16:creationId xmlns:a16="http://schemas.microsoft.com/office/drawing/2014/main" id="{33FBD591-36F1-4EEF-B283-AAA209B24F0D}"/>
                  </a:ext>
                </a:extLst>
              </p:cNvPr>
              <p:cNvSpPr txBox="1"/>
              <p:nvPr/>
            </p:nvSpPr>
            <p:spPr>
              <a:xfrm>
                <a:off x="685800" y="3505200"/>
                <a:ext cx="8194166" cy="475836"/>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ea typeface="Cambria Math" panose="02040503050406030204" pitchFamily="18" charset="0"/>
                          </a:rPr>
                          <m:t>𝑝</m:t>
                        </m:r>
                        <m:r>
                          <a:rPr lang="en-US" altLang="zh-CN" sz="2000" b="0" i="1" smtClean="0">
                            <a:latin typeface="Cambria Math" panose="02040503050406030204" pitchFamily="18" charset="0"/>
                            <a:ea typeface="Cambria Math" panose="02040503050406030204" pitchFamily="18" charset="0"/>
                          </a:rPr>
                          <m:t>1</m:t>
                        </m:r>
                      </m:sub>
                    </m:sSub>
                  </m:oMath>
                </a14:m>
                <a:r>
                  <a:rPr lang="en-US" sz="2000" dirty="0"/>
                  <a:t>=</a:t>
                </a:r>
                <a14:m>
                  <m:oMath xmlns:m="http://schemas.openxmlformats.org/officeDocument/2006/math">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𝜋𝜀</m:t>
                        </m:r>
                      </m:den>
                    </m:f>
                    <m:r>
                      <a:rPr lang="en-US" sz="2000" b="0" i="1" smtClean="0">
                        <a:latin typeface="Cambria Math" panose="02040503050406030204" pitchFamily="18" charset="0"/>
                        <a:ea typeface="Cambria Math" panose="02040503050406030204" pitchFamily="18" charset="0"/>
                      </a:rPr>
                      <m:t> (</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𝑝</m:t>
                        </m:r>
                      </m:sub>
                    </m:sSub>
                    <m:r>
                      <a:rPr lang="en-US" sz="2000" b="0" i="1" smtClean="0">
                        <a:latin typeface="Cambria Math" panose="02040503050406030204" pitchFamily="18" charset="0"/>
                      </a:rPr>
                      <m:t>∗</m:t>
                    </m:r>
                    <m:func>
                      <m:funcPr>
                        <m:ctrlPr>
                          <a:rPr lang="en-US" sz="2000" i="1" smtClean="0">
                            <a:latin typeface="Cambria Math" panose="02040503050406030204" pitchFamily="18" charset="0"/>
                          </a:rPr>
                        </m:ctrlPr>
                      </m:funcPr>
                      <m:fName>
                        <m:r>
                          <m:rPr>
                            <m:sty m:val="p"/>
                          </m:rPr>
                          <a:rPr lang="en-US" sz="2000" i="0" smtClean="0">
                            <a:latin typeface="Cambria Math" panose="02040503050406030204" pitchFamily="18" charset="0"/>
                          </a:rPr>
                          <m:t>ln</m:t>
                        </m:r>
                      </m:fName>
                      <m:e>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𝑅</m:t>
                                </m:r>
                              </m:e>
                              <m:sub>
                                <m:r>
                                  <a:rPr lang="en-US" sz="2000" b="0" i="1" smtClean="0">
                                    <a:latin typeface="Cambria Math" panose="02040503050406030204" pitchFamily="18" charset="0"/>
                                    <a:ea typeface="Cambria Math" panose="02040503050406030204" pitchFamily="18" charset="0"/>
                                  </a:rPr>
                                  <m:t>𝑏</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𝑅</m:t>
                                </m:r>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𝑐</m:t>
                                </m:r>
                              </m:sub>
                            </m:sSub>
                          </m:den>
                        </m:f>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b="0" i="1" smtClean="0">
                            <a:latin typeface="Cambria Math" panose="02040503050406030204" pitchFamily="18" charset="0"/>
                          </a:rPr>
                          <m:t>1</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𝑠</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ea typeface="Cambria Math" panose="02040503050406030204" pitchFamily="18" charset="0"/>
                                  </a:rPr>
                                  <m:t>𝑏</m:t>
                                </m:r>
                              </m:sub>
                            </m:sSub>
                          </m:den>
                        </m:f>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b="0" i="1" smtClean="0">
                            <a:latin typeface="Cambria Math" panose="02040503050406030204" pitchFamily="18" charset="0"/>
                          </a:rPr>
                          <m:t>2</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12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den>
                        </m:f>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b="0" i="1" smtClean="0">
                            <a:latin typeface="Cambria Math" panose="02040503050406030204" pitchFamily="18" charset="0"/>
                          </a:rPr>
                          <m:t>𝑖</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𝑖</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𝑅</m:t>
                                </m:r>
                              </m:e>
                              <m:sub>
                                <m:r>
                                  <a:rPr lang="en-US" sz="2000" b="0" i="1" smtClean="0">
                                    <a:latin typeface="Cambria Math" panose="02040503050406030204" pitchFamily="18" charset="0"/>
                                    <a:ea typeface="Cambria Math" panose="02040503050406030204" pitchFamily="18" charset="0"/>
                                  </a:rPr>
                                  <m:t>𝑏</m:t>
                                </m:r>
                              </m:sub>
                            </m:sSub>
                          </m:den>
                        </m:f>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b="0" i="1" smtClean="0">
                            <a:latin typeface="Cambria Math" panose="02040503050406030204" pitchFamily="18" charset="0"/>
                          </a:rPr>
                          <m:t>𝑘</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𝑘</m:t>
                                </m:r>
                                <m:r>
                                  <a:rPr lang="en-US" sz="2000" b="0" i="1" smtClean="0">
                                    <a:latin typeface="Cambria Math" panose="02040503050406030204" pitchFamily="18" charset="0"/>
                                    <a:ea typeface="Cambria Math" panose="02040503050406030204" pitchFamily="18" charset="0"/>
                                  </a:rPr>
                                  <m:t>1</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𝑅</m:t>
                                </m:r>
                              </m:e>
                              <m:sub>
                                <m:r>
                                  <a:rPr lang="en-US" sz="2000" b="0" i="1" smtClean="0">
                                    <a:latin typeface="Cambria Math" panose="02040503050406030204" pitchFamily="18" charset="0"/>
                                    <a:ea typeface="Cambria Math" panose="02040503050406030204" pitchFamily="18" charset="0"/>
                                  </a:rPr>
                                  <m:t>𝑏</m:t>
                                </m:r>
                              </m:sub>
                            </m:sSub>
                          </m:den>
                        </m:f>
                      </m:e>
                    </m:func>
                    <m:r>
                      <a:rPr lang="en-US" sz="2000" b="0" i="1" smtClean="0">
                        <a:latin typeface="Cambria Math" panose="02040503050406030204" pitchFamily="18" charset="0"/>
                        <a:ea typeface="Cambria Math" panose="02040503050406030204" pitchFamily="18" charset="0"/>
                      </a:rPr>
                      <m:t>)</m:t>
                    </m:r>
                  </m:oMath>
                </a14:m>
                <a:endParaRPr lang="en-US" sz="2000" dirty="0"/>
              </a:p>
            </p:txBody>
          </p:sp>
        </mc:Choice>
        <mc:Fallback xmlns="">
          <p:sp>
            <p:nvSpPr>
              <p:cNvPr id="9" name="TextBox 9">
                <a:extLst>
                  <a:ext uri="{FF2B5EF4-FFF2-40B4-BE49-F238E27FC236}">
                    <a16:creationId xmlns:a16="http://schemas.microsoft.com/office/drawing/2014/main" id="{33FBD591-36F1-4EEF-B283-AAA209B24F0D}"/>
                  </a:ext>
                </a:extLst>
              </p:cNvPr>
              <p:cNvSpPr txBox="1">
                <a:spLocks noRot="1" noChangeAspect="1" noMove="1" noResize="1" noEditPoints="1" noAdjustHandles="1" noChangeArrowheads="1" noChangeShapeType="1" noTextEdit="1"/>
              </p:cNvSpPr>
              <p:nvPr/>
            </p:nvSpPr>
            <p:spPr>
              <a:xfrm>
                <a:off x="685800" y="3505200"/>
                <a:ext cx="8194166" cy="475836"/>
              </a:xfrm>
              <a:prstGeom prst="rect">
                <a:avLst/>
              </a:prstGeom>
              <a:blipFill>
                <a:blip r:embed="rId3"/>
                <a:stretch>
                  <a:fillRect l="-1116" t="-3846" r="-670" b="-11538"/>
                </a:stretch>
              </a:blipFill>
            </p:spPr>
            <p:txBody>
              <a:bodyPr/>
              <a:lstStyle/>
              <a:p>
                <a:r>
                  <a:rPr lang="en-US">
                    <a:noFill/>
                  </a:rPr>
                  <a:t> </a:t>
                </a:r>
              </a:p>
            </p:txBody>
          </p:sp>
        </mc:Fallback>
      </mc:AlternateContent>
      <p:sp>
        <p:nvSpPr>
          <p:cNvPr id="10" name="TextBox 10">
            <a:extLst>
              <a:ext uri="{FF2B5EF4-FFF2-40B4-BE49-F238E27FC236}">
                <a16:creationId xmlns:a16="http://schemas.microsoft.com/office/drawing/2014/main" id="{3E88E970-2C38-4F26-B61C-9F06F10F7819}"/>
              </a:ext>
            </a:extLst>
          </p:cNvPr>
          <p:cNvSpPr txBox="1"/>
          <p:nvPr/>
        </p:nvSpPr>
        <p:spPr>
          <a:xfrm>
            <a:off x="8081403" y="4012790"/>
            <a:ext cx="681597" cy="461665"/>
          </a:xfrm>
          <a:prstGeom prst="rect">
            <a:avLst/>
          </a:prstGeom>
          <a:noFill/>
        </p:spPr>
        <p:txBody>
          <a:bodyPr wrap="none" rtlCol="0">
            <a:spAutoFit/>
          </a:bodyPr>
          <a:lstStyle/>
          <a:p>
            <a:r>
              <a:rPr lang="en-US" sz="2400" dirty="0"/>
              <a:t>(16)</a:t>
            </a:r>
          </a:p>
        </p:txBody>
      </p:sp>
      <p:sp>
        <p:nvSpPr>
          <p:cNvPr id="11" name="Rectangle 6">
            <a:extLst>
              <a:ext uri="{FF2B5EF4-FFF2-40B4-BE49-F238E27FC236}">
                <a16:creationId xmlns:a16="http://schemas.microsoft.com/office/drawing/2014/main" id="{D3676FAE-DCB4-4737-898D-A600B07DF36F}"/>
              </a:ext>
            </a:extLst>
          </p:cNvPr>
          <p:cNvSpPr/>
          <p:nvPr/>
        </p:nvSpPr>
        <p:spPr>
          <a:xfrm>
            <a:off x="21640" y="4028178"/>
            <a:ext cx="4572000" cy="400110"/>
          </a:xfrm>
          <a:prstGeom prst="rect">
            <a:avLst/>
          </a:prstGeom>
        </p:spPr>
        <p:txBody>
          <a:bodyPr>
            <a:spAutoFit/>
          </a:bodyPr>
          <a:lstStyle/>
          <a:p>
            <a:r>
              <a:rPr lang="en-US" sz="2000" dirty="0">
                <a:solidFill>
                  <a:srgbClr val="000000"/>
                </a:solidFill>
              </a:rPr>
              <a:t>where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32B5C389-83FA-4B9A-8E6E-F341FDDE0F8E}"/>
                  </a:ext>
                </a:extLst>
              </p:cNvPr>
              <p:cNvSpPr/>
              <p:nvPr/>
            </p:nvSpPr>
            <p:spPr>
              <a:xfrm>
                <a:off x="3228973" y="4228233"/>
                <a:ext cx="2442015" cy="6746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𝑐</m:t>
                          </m:r>
                        </m:sub>
                      </m:sSub>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ea typeface="Cambria Math" panose="02040503050406030204" pitchFamily="18" charset="0"/>
                                </a:rPr>
                                <m:t>𝑐</m:t>
                              </m:r>
                            </m:sub>
                          </m:sSub>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𝑠</m:t>
                          </m:r>
                        </m:sub>
                      </m:sSub>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b="0" i="1" smtClean="0">
                                  <a:latin typeface="Cambria Math" panose="02040503050406030204" pitchFamily="18" charset="0"/>
                                  <a:ea typeface="Cambria Math" panose="02040503050406030204" pitchFamily="18" charset="0"/>
                                </a:rPr>
                                <m:t>𝑠</m:t>
                              </m:r>
                            </m:sub>
                          </m:sSub>
                        </m:num>
                        <m:den>
                          <m:r>
                            <a:rPr lang="en-US" sz="2000" i="1">
                              <a:latin typeface="Cambria Math" panose="02040503050406030204" pitchFamily="18" charset="0"/>
                            </a:rPr>
                            <m:t>2</m:t>
                          </m:r>
                        </m:den>
                      </m:f>
                    </m:oMath>
                  </m:oMathPara>
                </a14:m>
                <a:endParaRPr lang="en-US" sz="2000" dirty="0"/>
              </a:p>
            </p:txBody>
          </p:sp>
        </mc:Choice>
        <mc:Fallback xmlns="">
          <p:sp>
            <p:nvSpPr>
              <p:cNvPr id="12" name="Rectangle 11">
                <a:extLst>
                  <a:ext uri="{FF2B5EF4-FFF2-40B4-BE49-F238E27FC236}">
                    <a16:creationId xmlns:a16="http://schemas.microsoft.com/office/drawing/2014/main" id="{32B5C389-83FA-4B9A-8E6E-F341FDDE0F8E}"/>
                  </a:ext>
                </a:extLst>
              </p:cNvPr>
              <p:cNvSpPr>
                <a:spLocks noRot="1" noChangeAspect="1" noMove="1" noResize="1" noEditPoints="1" noAdjustHandles="1" noChangeArrowheads="1" noChangeShapeType="1" noTextEdit="1"/>
              </p:cNvSpPr>
              <p:nvPr/>
            </p:nvSpPr>
            <p:spPr>
              <a:xfrm>
                <a:off x="3228973" y="4228233"/>
                <a:ext cx="2442015" cy="674672"/>
              </a:xfrm>
              <a:prstGeom prst="rect">
                <a:avLst/>
              </a:prstGeom>
              <a:blipFill>
                <a:blip r:embed="rId4"/>
                <a:stretch>
                  <a:fillRect/>
                </a:stretch>
              </a:blipFill>
            </p:spPr>
            <p:txBody>
              <a:bodyPr/>
              <a:lstStyle/>
              <a:p>
                <a:r>
                  <a:rPr lang="en-US">
                    <a:noFill/>
                  </a:rPr>
                  <a:t> </a:t>
                </a:r>
              </a:p>
            </p:txBody>
          </p:sp>
        </mc:Fallback>
      </mc:AlternateContent>
      <p:sp>
        <p:nvSpPr>
          <p:cNvPr id="14" name="Rectangle 1">
            <a:extLst>
              <a:ext uri="{FF2B5EF4-FFF2-40B4-BE49-F238E27FC236}">
                <a16:creationId xmlns:a16="http://schemas.microsoft.com/office/drawing/2014/main" id="{DD7F2B99-F94D-42B3-8A32-86555962BD05}"/>
              </a:ext>
            </a:extLst>
          </p:cNvPr>
          <p:cNvSpPr/>
          <p:nvPr/>
        </p:nvSpPr>
        <p:spPr>
          <a:xfrm>
            <a:off x="44960" y="4920909"/>
            <a:ext cx="9106474" cy="400110"/>
          </a:xfrm>
          <a:prstGeom prst="rect">
            <a:avLst/>
          </a:prstGeom>
        </p:spPr>
        <p:txBody>
          <a:bodyPr wrap="square">
            <a:spAutoFit/>
          </a:bodyPr>
          <a:lstStyle/>
          <a:p>
            <a:r>
              <a:rPr lang="en-US" sz="2000" dirty="0">
                <a:solidFill>
                  <a:srgbClr val="000000"/>
                </a:solidFill>
              </a:rPr>
              <a:t>It is assumed that each of the neutral strands carries the same charge such that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5" name="Rectangle 5">
                <a:extLst>
                  <a:ext uri="{FF2B5EF4-FFF2-40B4-BE49-F238E27FC236}">
                    <a16:creationId xmlns:a16="http://schemas.microsoft.com/office/drawing/2014/main" id="{0EE33BD0-004D-4466-8EBB-75DBAD12FE4A}"/>
                  </a:ext>
                </a:extLst>
              </p:cNvPr>
              <p:cNvSpPr/>
              <p:nvPr/>
            </p:nvSpPr>
            <p:spPr>
              <a:xfrm>
                <a:off x="3062068" y="5325611"/>
                <a:ext cx="3065198" cy="6272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b="0" i="1" smtClean="0">
                              <a:latin typeface="Cambria Math" panose="02040503050406030204" pitchFamily="18" charset="0"/>
                              <a:ea typeface="Cambria Math" panose="02040503050406030204" pitchFamily="18" charset="0"/>
                            </a:rPr>
                            <m:t>𝑘</m:t>
                          </m:r>
                        </m:sub>
                      </m:sSub>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ea typeface="Cambria Math" panose="02040503050406030204" pitchFamily="18" charset="0"/>
                                </a:rPr>
                                <m:t>𝑝</m:t>
                              </m:r>
                            </m:sub>
                          </m:sSub>
                        </m:num>
                        <m:den>
                          <m:r>
                            <a:rPr lang="en-US" sz="2000" b="0" i="1" smtClean="0">
                              <a:latin typeface="Cambria Math" panose="02040503050406030204" pitchFamily="18" charset="0"/>
                            </a:rPr>
                            <m:t>𝑘</m:t>
                          </m:r>
                        </m:den>
                      </m:f>
                    </m:oMath>
                  </m:oMathPara>
                </a14:m>
                <a:endParaRPr lang="en-US" sz="2000" dirty="0"/>
              </a:p>
            </p:txBody>
          </p:sp>
        </mc:Choice>
        <mc:Fallback xmlns="">
          <p:sp>
            <p:nvSpPr>
              <p:cNvPr id="15" name="Rectangle 5">
                <a:extLst>
                  <a:ext uri="{FF2B5EF4-FFF2-40B4-BE49-F238E27FC236}">
                    <a16:creationId xmlns:a16="http://schemas.microsoft.com/office/drawing/2014/main" id="{0EE33BD0-004D-4466-8EBB-75DBAD12FE4A}"/>
                  </a:ext>
                </a:extLst>
              </p:cNvPr>
              <p:cNvSpPr>
                <a:spLocks noRot="1" noChangeAspect="1" noMove="1" noResize="1" noEditPoints="1" noAdjustHandles="1" noChangeArrowheads="1" noChangeShapeType="1" noTextEdit="1"/>
              </p:cNvSpPr>
              <p:nvPr/>
            </p:nvSpPr>
            <p:spPr>
              <a:xfrm>
                <a:off x="3062068" y="5325611"/>
                <a:ext cx="3065198" cy="627288"/>
              </a:xfrm>
              <a:prstGeom prst="rect">
                <a:avLst/>
              </a:prstGeom>
              <a:blipFill>
                <a:blip r:embed="rId5"/>
                <a:stretch>
                  <a:fillRect/>
                </a:stretch>
              </a:blipFill>
            </p:spPr>
            <p:txBody>
              <a:bodyPr/>
              <a:lstStyle/>
              <a:p>
                <a:r>
                  <a:rPr lang="en-US">
                    <a:noFill/>
                  </a:rPr>
                  <a:t> </a:t>
                </a:r>
              </a:p>
            </p:txBody>
          </p:sp>
        </mc:Fallback>
      </mc:AlternateContent>
      <p:sp>
        <p:nvSpPr>
          <p:cNvPr id="16" name="TextBox 12">
            <a:extLst>
              <a:ext uri="{FF2B5EF4-FFF2-40B4-BE49-F238E27FC236}">
                <a16:creationId xmlns:a16="http://schemas.microsoft.com/office/drawing/2014/main" id="{9416F024-342B-4A3B-B6D8-FB85587176A1}"/>
              </a:ext>
            </a:extLst>
          </p:cNvPr>
          <p:cNvSpPr txBox="1"/>
          <p:nvPr/>
        </p:nvSpPr>
        <p:spPr>
          <a:xfrm>
            <a:off x="8081402" y="5407031"/>
            <a:ext cx="681597" cy="461665"/>
          </a:xfrm>
          <a:prstGeom prst="rect">
            <a:avLst/>
          </a:prstGeom>
          <a:noFill/>
        </p:spPr>
        <p:txBody>
          <a:bodyPr wrap="none" rtlCol="0">
            <a:spAutoFit/>
          </a:bodyPr>
          <a:lstStyle/>
          <a:p>
            <a:r>
              <a:rPr lang="en-US" sz="2400" dirty="0"/>
              <a:t>(17)</a:t>
            </a:r>
          </a:p>
        </p:txBody>
      </p:sp>
    </p:spTree>
    <p:extLst>
      <p:ext uri="{BB962C8B-B14F-4D97-AF65-F5344CB8AC3E}">
        <p14:creationId xmlns:p14="http://schemas.microsoft.com/office/powerpoint/2010/main" val="915449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lstStyle/>
          <a:p>
            <a:r>
              <a:rPr lang="en-US" sz="3200" dirty="0"/>
              <a:t>Concentric Neutral Cable Underground Lines</a:t>
            </a:r>
            <a:r>
              <a:rPr lang="en-US" sz="4000" dirty="0"/>
              <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TextBox 9">
                <a:extLst>
                  <a:ext uri="{FF2B5EF4-FFF2-40B4-BE49-F238E27FC236}">
                    <a16:creationId xmlns:a16="http://schemas.microsoft.com/office/drawing/2014/main" id="{4999C531-7245-4F79-B102-FDF0616A1214}"/>
                  </a:ext>
                </a:extLst>
              </p:cNvPr>
              <p:cNvSpPr txBox="1"/>
              <p:nvPr/>
            </p:nvSpPr>
            <p:spPr>
              <a:xfrm>
                <a:off x="215069" y="1126253"/>
                <a:ext cx="7570097" cy="1142236"/>
              </a:xfrm>
              <a:prstGeom prst="rect">
                <a:avLst/>
              </a:prstGeom>
              <a:noFill/>
            </p:spPr>
            <p:txBody>
              <a:bodyPr wrap="square" lIns="0" tIns="0" rIns="0" bIns="0"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ea typeface="Cambria Math" panose="02040503050406030204" pitchFamily="18" charset="0"/>
                          </a:rPr>
                          <m:t>𝑝</m:t>
                        </m:r>
                        <m:r>
                          <a:rPr lang="en-US" altLang="zh-CN" b="0" i="1" smtClean="0">
                            <a:latin typeface="Cambria Math" panose="02040503050406030204" pitchFamily="18" charset="0"/>
                            <a:ea typeface="Cambria Math" panose="02040503050406030204" pitchFamily="18" charset="0"/>
                          </a:rPr>
                          <m:t>1</m:t>
                        </m:r>
                      </m:sub>
                    </m:sSub>
                  </m:oMath>
                </a14:m>
                <a:r>
                  <a:rPr lang="en-US" dirty="0"/>
                  <a:t>=</a:t>
                </a:r>
                <a14:m>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𝜋𝜀</m:t>
                        </m:r>
                      </m:den>
                    </m:f>
                    <m:r>
                      <a:rPr lang="en-US" b="0" i="1" smtClean="0">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𝑝</m:t>
                        </m:r>
                      </m:sub>
                    </m:sSub>
                    <m:r>
                      <a:rPr lang="en-US" b="0" i="1" smtClean="0">
                        <a:latin typeface="Cambria Math" panose="02040503050406030204" pitchFamily="18" charset="0"/>
                      </a:rPr>
                      <m:t>∗</m:t>
                    </m:r>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ln</m:t>
                        </m:r>
                      </m:fName>
                      <m:e>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𝑏</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𝑐</m:t>
                                </m:r>
                              </m:sub>
                            </m:sSub>
                          </m:den>
                        </m:f>
                      </m:e>
                    </m:fun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1</m:t>
                        </m:r>
                      </m:sub>
                    </m:sSub>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𝑅</m:t>
                                </m:r>
                                <m:r>
                                  <a:rPr lang="en-US" i="1">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𝑠</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𝑏</m:t>
                                </m:r>
                              </m:sub>
                            </m:sSub>
                          </m:den>
                        </m:f>
                      </m:e>
                    </m:fun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2</m:t>
                        </m:r>
                      </m:sub>
                    </m:sSub>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12</m:t>
                                </m:r>
                              </m:sub>
                            </m:sSub>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𝑏</m:t>
                                </m:r>
                              </m:sub>
                            </m:sSub>
                          </m:den>
                        </m:f>
                      </m:e>
                    </m:fun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𝑖</m:t>
                        </m:r>
                      </m:sub>
                    </m:sSub>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𝑏</m:t>
                                </m:r>
                              </m:sub>
                            </m:sSub>
                          </m:den>
                        </m:f>
                      </m:e>
                    </m:fun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𝑘</m:t>
                        </m:r>
                      </m:sub>
                    </m:sSub>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𝑏</m:t>
                                </m:r>
                              </m:sub>
                            </m:sSub>
                          </m:den>
                        </m:f>
                      </m:e>
                    </m:func>
                    <m:r>
                      <a:rPr lang="en-US"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6" name="TextBox 9">
                <a:extLst>
                  <a:ext uri="{FF2B5EF4-FFF2-40B4-BE49-F238E27FC236}">
                    <a16:creationId xmlns:a16="http://schemas.microsoft.com/office/drawing/2014/main" id="{4999C531-7245-4F79-B102-FDF0616A1214}"/>
                  </a:ext>
                </a:extLst>
              </p:cNvPr>
              <p:cNvSpPr txBox="1">
                <a:spLocks noRot="1" noChangeAspect="1" noMove="1" noResize="1" noEditPoints="1" noAdjustHandles="1" noChangeArrowheads="1" noChangeShapeType="1" noTextEdit="1"/>
              </p:cNvSpPr>
              <p:nvPr/>
            </p:nvSpPr>
            <p:spPr>
              <a:xfrm>
                <a:off x="215069" y="1126253"/>
                <a:ext cx="7570097" cy="1142236"/>
              </a:xfrm>
              <a:prstGeom prst="rect">
                <a:avLst/>
              </a:prstGeom>
              <a:blipFill>
                <a:blip r:embed="rId2"/>
                <a:stretch>
                  <a:fillRect t="-2139"/>
                </a:stretch>
              </a:blipFill>
            </p:spPr>
            <p:txBody>
              <a:bodyPr/>
              <a:lstStyle/>
              <a:p>
                <a:r>
                  <a:rPr lang="en-US">
                    <a:noFill/>
                  </a:rPr>
                  <a:t> </a:t>
                </a:r>
              </a:p>
            </p:txBody>
          </p:sp>
        </mc:Fallback>
      </mc:AlternateContent>
      <p:sp>
        <p:nvSpPr>
          <p:cNvPr id="7" name="TextBox 10">
            <a:extLst>
              <a:ext uri="{FF2B5EF4-FFF2-40B4-BE49-F238E27FC236}">
                <a16:creationId xmlns:a16="http://schemas.microsoft.com/office/drawing/2014/main" id="{519A3B20-1D5E-46D8-B9A3-7CF8431A50E0}"/>
              </a:ext>
            </a:extLst>
          </p:cNvPr>
          <p:cNvSpPr txBox="1"/>
          <p:nvPr/>
        </p:nvSpPr>
        <p:spPr>
          <a:xfrm>
            <a:off x="8047949" y="1675176"/>
            <a:ext cx="681597" cy="461665"/>
          </a:xfrm>
          <a:prstGeom prst="rect">
            <a:avLst/>
          </a:prstGeom>
          <a:noFill/>
        </p:spPr>
        <p:txBody>
          <a:bodyPr wrap="none" rtlCol="0">
            <a:spAutoFit/>
          </a:bodyPr>
          <a:lstStyle/>
          <a:p>
            <a:r>
              <a:rPr lang="en-US" sz="2400" dirty="0"/>
              <a:t>(16)</a:t>
            </a:r>
          </a:p>
        </p:txBody>
      </p:sp>
      <p:sp>
        <p:nvSpPr>
          <p:cNvPr id="8" name="Rectangle 13">
            <a:extLst>
              <a:ext uri="{FF2B5EF4-FFF2-40B4-BE49-F238E27FC236}">
                <a16:creationId xmlns:a16="http://schemas.microsoft.com/office/drawing/2014/main" id="{60926234-F194-4E45-A4DB-22FD59057565}"/>
              </a:ext>
            </a:extLst>
          </p:cNvPr>
          <p:cNvSpPr/>
          <p:nvPr/>
        </p:nvSpPr>
        <p:spPr>
          <a:xfrm>
            <a:off x="120473" y="2512964"/>
            <a:ext cx="8903053" cy="430887"/>
          </a:xfrm>
          <a:prstGeom prst="rect">
            <a:avLst/>
          </a:prstGeom>
        </p:spPr>
        <p:txBody>
          <a:bodyPr wrap="square">
            <a:spAutoFit/>
          </a:bodyPr>
          <a:lstStyle/>
          <a:p>
            <a:r>
              <a:rPr lang="en-US" sz="2200" dirty="0">
                <a:solidFill>
                  <a:srgbClr val="000000"/>
                </a:solidFill>
              </a:rPr>
              <a:t>Equation (16) can be simplified to</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9" name="TextBox 14">
                <a:extLst>
                  <a:ext uri="{FF2B5EF4-FFF2-40B4-BE49-F238E27FC236}">
                    <a16:creationId xmlns:a16="http://schemas.microsoft.com/office/drawing/2014/main" id="{96568C8C-FDE9-41E7-AB81-4D73C4EA4DC0}"/>
                  </a:ext>
                </a:extLst>
              </p:cNvPr>
              <p:cNvSpPr txBox="1"/>
              <p:nvPr/>
            </p:nvSpPr>
            <p:spPr>
              <a:xfrm>
                <a:off x="215069" y="3280903"/>
                <a:ext cx="8808457" cy="1268039"/>
              </a:xfrm>
              <a:prstGeom prst="rect">
                <a:avLst/>
              </a:prstGeom>
              <a:noFill/>
            </p:spPr>
            <p:txBody>
              <a:bodyPr wrap="square" lIns="0" tIns="0" rIns="0" bIns="0"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ea typeface="Cambria Math" panose="02040503050406030204" pitchFamily="18" charset="0"/>
                          </a:rPr>
                          <m:t>𝑝</m:t>
                        </m:r>
                        <m:r>
                          <a:rPr lang="en-US" altLang="zh-CN" b="0" i="1" smtClean="0">
                            <a:latin typeface="Cambria Math" panose="02040503050406030204" pitchFamily="18" charset="0"/>
                            <a:ea typeface="Cambria Math" panose="02040503050406030204" pitchFamily="18" charset="0"/>
                          </a:rPr>
                          <m:t>1</m:t>
                        </m:r>
                      </m:sub>
                    </m:sSub>
                  </m:oMath>
                </a14:m>
                <a:r>
                  <a:rPr lang="en-US" dirty="0"/>
                  <a:t>=</a:t>
                </a:r>
                <a14:m>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𝜋𝜀</m:t>
                        </m:r>
                      </m:den>
                    </m:f>
                    <m:r>
                      <a:rPr lang="en-US" b="0" i="1" smtClean="0">
                        <a:latin typeface="Cambria Math" panose="02040503050406030204" pitchFamily="18" charset="0"/>
                        <a:ea typeface="Cambria Math" panose="02040503050406030204" pitchFamily="18" charset="0"/>
                      </a:rPr>
                      <m:t> </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m:t>
                            </m:r>
                          </m:sub>
                        </m:sSub>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𝑏</m:t>
                                    </m:r>
                                  </m:sub>
                                </m:sSub>
                              </m:num>
                              <m:den>
                                <m:sSub>
                                  <m:sSubPr>
                                    <m:ctrlPr>
                                      <a:rPr lang="en-US" i="1">
                                        <a:latin typeface="Cambria Math" panose="02040503050406030204" pitchFamily="18" charset="0"/>
                                      </a:rPr>
                                    </m:ctrlPr>
                                  </m:sSubPr>
                                  <m:e>
                                    <m:r>
                                      <a:rPr lang="en-US" i="1">
                                        <a:latin typeface="Cambria Math" panose="02040503050406030204" pitchFamily="18" charset="0"/>
                                      </a:rPr>
                                      <m:t>𝑅</m:t>
                                    </m:r>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𝑐</m:t>
                                    </m:r>
                                  </m:sub>
                                </m:sSub>
                              </m:den>
                            </m:f>
                          </m:e>
                        </m:func>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m:t>
                                </m:r>
                              </m:sub>
                            </m:sSub>
                          </m:num>
                          <m:den>
                            <m:r>
                              <a:rPr lang="en-US" b="0" i="1" smtClean="0">
                                <a:latin typeface="Cambria Math" panose="02040503050406030204" pitchFamily="18" charset="0"/>
                              </a:rPr>
                              <m:t>𝑘</m:t>
                            </m:r>
                          </m:den>
                        </m:f>
                        <m:d>
                          <m:dPr>
                            <m:ctrlPr>
                              <a:rPr lang="en-US" b="0" i="1" smtClean="0">
                                <a:latin typeface="Cambria Math" panose="02040503050406030204" pitchFamily="18" charset="0"/>
                                <a:ea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𝑅</m:t>
                                        </m:r>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𝑠</m:t>
                                        </m:r>
                                      </m:sub>
                                    </m:sSub>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𝑏</m:t>
                                        </m:r>
                                      </m:sub>
                                    </m:sSub>
                                  </m:den>
                                </m:f>
                              </m:e>
                            </m:func>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12</m:t>
                                        </m:r>
                                      </m:sub>
                                    </m:sSub>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𝑏</m:t>
                                        </m:r>
                                      </m:sub>
                                    </m:sSub>
                                  </m:den>
                                </m:f>
                              </m:e>
                            </m:func>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𝑏</m:t>
                                        </m:r>
                                      </m:sub>
                                    </m:sSub>
                                  </m:den>
                                </m:f>
                              </m:e>
                            </m:func>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𝑏</m:t>
                                        </m:r>
                                      </m:sub>
                                    </m:sSub>
                                  </m:den>
                                </m:f>
                              </m:e>
                            </m:func>
                          </m:e>
                        </m:d>
                      </m:e>
                    </m:d>
                  </m:oMath>
                </a14:m>
                <a:endParaRPr lang="en-US" b="0" dirty="0">
                  <a:ea typeface="Cambria Math" panose="02040503050406030204" pitchFamily="18" charset="0"/>
                </a:endParaRPr>
              </a:p>
              <a:p>
                <a:r>
                  <a:rPr lang="en-US" dirty="0"/>
                  <a:t>      =</a:t>
                </a: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m:t>
                            </m:r>
                          </m:sub>
                        </m:sSub>
                      </m:num>
                      <m:den>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𝜋𝜀</m:t>
                        </m:r>
                      </m:den>
                    </m:f>
                    <m:r>
                      <a:rPr lang="en-US" i="1">
                        <a:latin typeface="Cambria Math" panose="02040503050406030204" pitchFamily="18" charset="0"/>
                        <a:ea typeface="Cambria Math" panose="02040503050406030204" pitchFamily="18" charset="0"/>
                      </a:rPr>
                      <m:t> </m:t>
                    </m:r>
                    <m:d>
                      <m:dPr>
                        <m:begChr m:val="["/>
                        <m:endChr m:val="]"/>
                        <m:ctrlPr>
                          <a:rPr lang="en-US" i="1">
                            <a:latin typeface="Cambria Math" panose="02040503050406030204" pitchFamily="18" charset="0"/>
                            <a:ea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𝑏</m:t>
                                    </m:r>
                                  </m:sub>
                                </m:sSub>
                              </m:num>
                              <m:den>
                                <m:sSub>
                                  <m:sSubPr>
                                    <m:ctrlPr>
                                      <a:rPr lang="en-US" i="1">
                                        <a:latin typeface="Cambria Math" panose="02040503050406030204" pitchFamily="18" charset="0"/>
                                      </a:rPr>
                                    </m:ctrlPr>
                                  </m:sSubPr>
                                  <m:e>
                                    <m:r>
                                      <a:rPr lang="en-US" i="1">
                                        <a:latin typeface="Cambria Math" panose="02040503050406030204" pitchFamily="18" charset="0"/>
                                      </a:rPr>
                                      <m:t>𝑅</m:t>
                                    </m:r>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𝑐</m:t>
                                    </m:r>
                                  </m:sub>
                                </m:sSub>
                              </m:den>
                            </m:f>
                          </m:e>
                        </m:func>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𝑘</m:t>
                            </m:r>
                          </m:den>
                        </m:f>
                        <m:d>
                          <m:dPr>
                            <m:ctrlPr>
                              <a:rPr lang="en-US" i="1">
                                <a:latin typeface="Cambria Math" panose="02040503050406030204" pitchFamily="18" charset="0"/>
                                <a:ea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𝑅</m:t>
                                        </m:r>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12</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𝑘</m:t>
                                        </m:r>
                                      </m:sub>
                                    </m:sSub>
                                  </m:num>
                                  <m:den>
                                    <m:sSubSup>
                                      <m:sSubSupPr>
                                        <m:ctrlPr>
                                          <a:rPr lang="en-US" i="1">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𝑏</m:t>
                                        </m:r>
                                      </m:sub>
                                      <m:sup>
                                        <m:r>
                                          <a:rPr lang="en-US" b="0" i="1" smtClean="0">
                                            <a:latin typeface="Cambria Math" panose="02040503050406030204" pitchFamily="18" charset="0"/>
                                          </a:rPr>
                                          <m:t>𝑘</m:t>
                                        </m:r>
                                      </m:sup>
                                    </m:sSubSup>
                                  </m:den>
                                </m:f>
                              </m:e>
                            </m:func>
                          </m:e>
                        </m:d>
                      </m:e>
                    </m:d>
                  </m:oMath>
                </a14:m>
                <a:endParaRPr lang="en-US" dirty="0"/>
              </a:p>
            </p:txBody>
          </p:sp>
        </mc:Choice>
        <mc:Fallback xmlns="">
          <p:sp>
            <p:nvSpPr>
              <p:cNvPr id="9" name="TextBox 14">
                <a:extLst>
                  <a:ext uri="{FF2B5EF4-FFF2-40B4-BE49-F238E27FC236}">
                    <a16:creationId xmlns:a16="http://schemas.microsoft.com/office/drawing/2014/main" id="{96568C8C-FDE9-41E7-AB81-4D73C4EA4DC0}"/>
                  </a:ext>
                </a:extLst>
              </p:cNvPr>
              <p:cNvSpPr txBox="1">
                <a:spLocks noRot="1" noChangeAspect="1" noMove="1" noResize="1" noEditPoints="1" noAdjustHandles="1" noChangeArrowheads="1" noChangeShapeType="1" noTextEdit="1"/>
              </p:cNvSpPr>
              <p:nvPr/>
            </p:nvSpPr>
            <p:spPr>
              <a:xfrm>
                <a:off x="215069" y="3280903"/>
                <a:ext cx="8808457" cy="1268039"/>
              </a:xfrm>
              <a:prstGeom prst="rect">
                <a:avLst/>
              </a:prstGeom>
              <a:blipFill>
                <a:blip r:embed="rId3"/>
                <a:stretch>
                  <a:fillRect b="-962"/>
                </a:stretch>
              </a:blipFill>
            </p:spPr>
            <p:txBody>
              <a:bodyPr/>
              <a:lstStyle/>
              <a:p>
                <a:r>
                  <a:rPr lang="en-US">
                    <a:noFill/>
                  </a:rPr>
                  <a:t> </a:t>
                </a:r>
              </a:p>
            </p:txBody>
          </p:sp>
        </mc:Fallback>
      </mc:AlternateContent>
      <p:sp>
        <p:nvSpPr>
          <p:cNvPr id="10" name="TextBox 15">
            <a:extLst>
              <a:ext uri="{FF2B5EF4-FFF2-40B4-BE49-F238E27FC236}">
                <a16:creationId xmlns:a16="http://schemas.microsoft.com/office/drawing/2014/main" id="{FE297683-FDDB-412B-8657-09DD48B0AD98}"/>
              </a:ext>
            </a:extLst>
          </p:cNvPr>
          <p:cNvSpPr txBox="1"/>
          <p:nvPr/>
        </p:nvSpPr>
        <p:spPr>
          <a:xfrm>
            <a:off x="8047949" y="4066549"/>
            <a:ext cx="681597" cy="461665"/>
          </a:xfrm>
          <a:prstGeom prst="rect">
            <a:avLst/>
          </a:prstGeom>
          <a:noFill/>
        </p:spPr>
        <p:txBody>
          <a:bodyPr wrap="none" rtlCol="0">
            <a:spAutoFit/>
          </a:bodyPr>
          <a:lstStyle/>
          <a:p>
            <a:r>
              <a:rPr lang="en-US" sz="2400" dirty="0"/>
              <a:t>(18)</a:t>
            </a:r>
          </a:p>
        </p:txBody>
      </p:sp>
    </p:spTree>
    <p:extLst>
      <p:ext uri="{BB962C8B-B14F-4D97-AF65-F5344CB8AC3E}">
        <p14:creationId xmlns:p14="http://schemas.microsoft.com/office/powerpoint/2010/main" val="2277136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lstStyle/>
          <a:p>
            <a:r>
              <a:rPr lang="en-US" sz="3200" dirty="0"/>
              <a:t>Concentric Neutral Cable Underground Lines</a:t>
            </a:r>
            <a:r>
              <a:rPr lang="en-US" sz="4000" dirty="0"/>
              <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16">
            <a:extLst>
              <a:ext uri="{FF2B5EF4-FFF2-40B4-BE49-F238E27FC236}">
                <a16:creationId xmlns:a16="http://schemas.microsoft.com/office/drawing/2014/main" id="{A77217CE-94DD-42B0-ABC5-40B9D409BEA2}"/>
              </a:ext>
            </a:extLst>
          </p:cNvPr>
          <p:cNvSpPr/>
          <p:nvPr/>
        </p:nvSpPr>
        <p:spPr>
          <a:xfrm>
            <a:off x="152400" y="816600"/>
            <a:ext cx="8839200" cy="1446550"/>
          </a:xfrm>
          <a:prstGeom prst="rect">
            <a:avLst/>
          </a:prstGeom>
        </p:spPr>
        <p:txBody>
          <a:bodyPr wrap="square">
            <a:spAutoFit/>
          </a:bodyPr>
          <a:lstStyle/>
          <a:p>
            <a:pPr algn="just"/>
            <a:r>
              <a:rPr lang="en-US" sz="2200" dirty="0">
                <a:solidFill>
                  <a:srgbClr val="000000"/>
                </a:solidFill>
              </a:rPr>
              <a:t>The numerator of the second ln term in Equation (18) needs to be expanded. The numerator represents the product of the radius and the distances between strand </a:t>
            </a:r>
            <a:r>
              <a:rPr lang="en-US" sz="2200" i="1" dirty="0" err="1">
                <a:solidFill>
                  <a:srgbClr val="000000"/>
                </a:solidFill>
              </a:rPr>
              <a:t>i</a:t>
            </a:r>
            <a:r>
              <a:rPr lang="en-US" sz="2200" dirty="0">
                <a:solidFill>
                  <a:srgbClr val="000000"/>
                </a:solidFill>
              </a:rPr>
              <a:t> and all of the other strands. Referring to Fig.4, the following relations apply:</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8" name="TextBox 17">
                <a:extLst>
                  <a:ext uri="{FF2B5EF4-FFF2-40B4-BE49-F238E27FC236}">
                    <a16:creationId xmlns:a16="http://schemas.microsoft.com/office/drawing/2014/main" id="{D2FD4F40-72FB-43DA-9C45-56FB414A6271}"/>
                  </a:ext>
                </a:extLst>
              </p:cNvPr>
              <p:cNvSpPr txBox="1"/>
              <p:nvPr/>
            </p:nvSpPr>
            <p:spPr>
              <a:xfrm>
                <a:off x="4099402" y="2002950"/>
                <a:ext cx="945195"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𝑘</m:t>
                          </m:r>
                        </m:den>
                      </m:f>
                    </m:oMath>
                  </m:oMathPara>
                </a14:m>
                <a:endParaRPr lang="en-US" dirty="0"/>
              </a:p>
            </p:txBody>
          </p:sp>
        </mc:Choice>
        <mc:Fallback xmlns="">
          <p:sp>
            <p:nvSpPr>
              <p:cNvPr id="8" name="TextBox 17">
                <a:extLst>
                  <a:ext uri="{FF2B5EF4-FFF2-40B4-BE49-F238E27FC236}">
                    <a16:creationId xmlns:a16="http://schemas.microsoft.com/office/drawing/2014/main" id="{D2FD4F40-72FB-43DA-9C45-56FB414A6271}"/>
                  </a:ext>
                </a:extLst>
              </p:cNvPr>
              <p:cNvSpPr txBox="1">
                <a:spLocks noRot="1" noChangeAspect="1" noMove="1" noResize="1" noEditPoints="1" noAdjustHandles="1" noChangeArrowheads="1" noChangeShapeType="1" noTextEdit="1"/>
              </p:cNvSpPr>
              <p:nvPr/>
            </p:nvSpPr>
            <p:spPr>
              <a:xfrm>
                <a:off x="4099402" y="2002950"/>
                <a:ext cx="945195" cy="520399"/>
              </a:xfrm>
              <a:prstGeom prst="rect">
                <a:avLst/>
              </a:prstGeom>
              <a:blipFill>
                <a:blip r:embed="rId2"/>
                <a:stretch>
                  <a:fillRect r="-23718" b="-3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18">
                <a:extLst>
                  <a:ext uri="{FF2B5EF4-FFF2-40B4-BE49-F238E27FC236}">
                    <a16:creationId xmlns:a16="http://schemas.microsoft.com/office/drawing/2014/main" id="{F0F52D9E-DD7E-4441-8043-CCEA5ED410CB}"/>
                  </a:ext>
                </a:extLst>
              </p:cNvPr>
              <p:cNvSpPr txBox="1"/>
              <p:nvPr/>
            </p:nvSpPr>
            <p:spPr>
              <a:xfrm>
                <a:off x="3723850" y="2756201"/>
                <a:ext cx="1696298"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13</m:t>
                          </m:r>
                        </m:sub>
                      </m:sSub>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𝑘</m:t>
                          </m:r>
                        </m:den>
                      </m:f>
                    </m:oMath>
                  </m:oMathPara>
                </a14:m>
                <a:endParaRPr lang="en-US" dirty="0"/>
              </a:p>
            </p:txBody>
          </p:sp>
        </mc:Choice>
        <mc:Fallback xmlns="">
          <p:sp>
            <p:nvSpPr>
              <p:cNvPr id="10" name="TextBox 18">
                <a:extLst>
                  <a:ext uri="{FF2B5EF4-FFF2-40B4-BE49-F238E27FC236}">
                    <a16:creationId xmlns:a16="http://schemas.microsoft.com/office/drawing/2014/main" id="{F0F52D9E-DD7E-4441-8043-CCEA5ED410CB}"/>
                  </a:ext>
                </a:extLst>
              </p:cNvPr>
              <p:cNvSpPr txBox="1">
                <a:spLocks noRot="1" noChangeAspect="1" noMove="1" noResize="1" noEditPoints="1" noAdjustHandles="1" noChangeArrowheads="1" noChangeShapeType="1" noTextEdit="1"/>
              </p:cNvSpPr>
              <p:nvPr/>
            </p:nvSpPr>
            <p:spPr>
              <a:xfrm>
                <a:off x="3723850" y="2756201"/>
                <a:ext cx="1696298" cy="520399"/>
              </a:xfrm>
              <a:prstGeom prst="rect">
                <a:avLst/>
              </a:prstGeom>
              <a:blipFill>
                <a:blip r:embed="rId3"/>
                <a:stretch>
                  <a:fillRect r="-27698" b="-31395"/>
                </a:stretch>
              </a:blipFill>
            </p:spPr>
            <p:txBody>
              <a:bodyPr/>
              <a:lstStyle/>
              <a:p>
                <a:r>
                  <a:rPr lang="en-US">
                    <a:noFill/>
                  </a:rPr>
                  <a:t> </a:t>
                </a:r>
              </a:p>
            </p:txBody>
          </p:sp>
        </mc:Fallback>
      </mc:AlternateContent>
      <p:sp>
        <p:nvSpPr>
          <p:cNvPr id="11" name="TextBox 20">
            <a:extLst>
              <a:ext uri="{FF2B5EF4-FFF2-40B4-BE49-F238E27FC236}">
                <a16:creationId xmlns:a16="http://schemas.microsoft.com/office/drawing/2014/main" id="{3E008A28-54C0-4D73-AB40-A8C6D4CBC90B}"/>
              </a:ext>
            </a:extLst>
          </p:cNvPr>
          <p:cNvSpPr txBox="1"/>
          <p:nvPr/>
        </p:nvSpPr>
        <p:spPr>
          <a:xfrm>
            <a:off x="3345597" y="3494832"/>
            <a:ext cx="5646003" cy="769441"/>
          </a:xfrm>
          <a:prstGeom prst="rect">
            <a:avLst/>
          </a:prstGeom>
          <a:noFill/>
        </p:spPr>
        <p:txBody>
          <a:bodyPr wrap="square" rtlCol="0">
            <a:spAutoFit/>
          </a:bodyPr>
          <a:lstStyle/>
          <a:p>
            <a:r>
              <a:rPr lang="en-US" sz="2200" dirty="0"/>
              <a:t>In general, the angle between strand #1 and any other strand #</a:t>
            </a:r>
            <a:r>
              <a:rPr lang="en-US" sz="2200" i="1" dirty="0" err="1"/>
              <a:t>i</a:t>
            </a:r>
            <a:r>
              <a:rPr lang="en-US" sz="2200" dirty="0"/>
              <a:t> is given by</a:t>
            </a:r>
          </a:p>
        </p:txBody>
      </p:sp>
      <p:pic>
        <p:nvPicPr>
          <p:cNvPr id="12" name="Picture 11">
            <a:extLst>
              <a:ext uri="{FF2B5EF4-FFF2-40B4-BE49-F238E27FC236}">
                <a16:creationId xmlns:a16="http://schemas.microsoft.com/office/drawing/2014/main" id="{234858D6-0627-4BED-BC80-580AE9BB7892}"/>
              </a:ext>
            </a:extLst>
          </p:cNvPr>
          <p:cNvPicPr>
            <a:picLocks noChangeAspect="1"/>
          </p:cNvPicPr>
          <p:nvPr/>
        </p:nvPicPr>
        <p:blipFill>
          <a:blip r:embed="rId4"/>
          <a:stretch>
            <a:fillRect/>
          </a:stretch>
        </p:blipFill>
        <p:spPr>
          <a:xfrm>
            <a:off x="0" y="2523349"/>
            <a:ext cx="3031656" cy="3055247"/>
          </a:xfrm>
          <a:prstGeom prst="rect">
            <a:avLst/>
          </a:prstGeom>
        </p:spPr>
      </p:pic>
      <p:sp>
        <p:nvSpPr>
          <p:cNvPr id="13" name="TextBox 12">
            <a:extLst>
              <a:ext uri="{FF2B5EF4-FFF2-40B4-BE49-F238E27FC236}">
                <a16:creationId xmlns:a16="http://schemas.microsoft.com/office/drawing/2014/main" id="{C76FD74B-6E54-42BD-B619-FE7B1F770F24}"/>
              </a:ext>
            </a:extLst>
          </p:cNvPr>
          <p:cNvSpPr txBox="1"/>
          <p:nvPr/>
        </p:nvSpPr>
        <p:spPr>
          <a:xfrm>
            <a:off x="-381000" y="5597796"/>
            <a:ext cx="4251756" cy="307777"/>
          </a:xfrm>
          <a:prstGeom prst="rect">
            <a:avLst/>
          </a:prstGeom>
          <a:noFill/>
        </p:spPr>
        <p:txBody>
          <a:bodyPr wrap="square" rtlCol="0">
            <a:spAutoFit/>
          </a:bodyPr>
          <a:lstStyle/>
          <a:p>
            <a:pPr algn="ctr"/>
            <a:r>
              <a:rPr lang="en-US" sz="1400" dirty="0"/>
              <a:t>Fig.4 Conductors and images</a:t>
            </a:r>
          </a:p>
        </p:txBody>
      </p:sp>
      <mc:AlternateContent xmlns:mc="http://schemas.openxmlformats.org/markup-compatibility/2006" xmlns:a14="http://schemas.microsoft.com/office/drawing/2010/main">
        <mc:Choice Requires="a14">
          <p:sp>
            <p:nvSpPr>
              <p:cNvPr id="14" name="TextBox 19">
                <a:extLst>
                  <a:ext uri="{FF2B5EF4-FFF2-40B4-BE49-F238E27FC236}">
                    <a16:creationId xmlns:a16="http://schemas.microsoft.com/office/drawing/2014/main" id="{2312A05C-F051-4EB5-9391-88EAC3307B5F}"/>
                  </a:ext>
                </a:extLst>
              </p:cNvPr>
              <p:cNvSpPr txBox="1"/>
              <p:nvPr/>
            </p:nvSpPr>
            <p:spPr>
              <a:xfrm>
                <a:off x="3696222" y="4517660"/>
                <a:ext cx="4133055" cy="7167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𝑘</m:t>
                          </m:r>
                        </m:den>
                      </m:f>
                    </m:oMath>
                  </m:oMathPara>
                </a14:m>
                <a:endParaRPr lang="en-US" sz="2000" dirty="0"/>
              </a:p>
            </p:txBody>
          </p:sp>
        </mc:Choice>
        <mc:Fallback xmlns="">
          <p:sp>
            <p:nvSpPr>
              <p:cNvPr id="14" name="TextBox 19">
                <a:extLst>
                  <a:ext uri="{FF2B5EF4-FFF2-40B4-BE49-F238E27FC236}">
                    <a16:creationId xmlns:a16="http://schemas.microsoft.com/office/drawing/2014/main" id="{2312A05C-F051-4EB5-9391-88EAC3307B5F}"/>
                  </a:ext>
                </a:extLst>
              </p:cNvPr>
              <p:cNvSpPr txBox="1">
                <a:spLocks noRot="1" noChangeAspect="1" noMove="1" noResize="1" noEditPoints="1" noAdjustHandles="1" noChangeArrowheads="1" noChangeShapeType="1" noTextEdit="1"/>
              </p:cNvSpPr>
              <p:nvPr/>
            </p:nvSpPr>
            <p:spPr>
              <a:xfrm>
                <a:off x="3696222" y="4517660"/>
                <a:ext cx="4133055" cy="71673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84842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143000"/>
          </a:xfrm>
        </p:spPr>
        <p:txBody>
          <a:bodyPr/>
          <a:lstStyle/>
          <a:p>
            <a:r>
              <a:rPr lang="en-US" sz="3200" dirty="0"/>
              <a:t>Concentric Neutral Cable Underground Lines</a:t>
            </a:r>
            <a:r>
              <a:rPr lang="en-US" sz="4000" dirty="0"/>
              <a:t/>
            </a:r>
            <a:br>
              <a:rPr lang="en-US" sz="4000" dirty="0"/>
            </a:br>
            <a:endParaRPr lang="en-US" sz="3600" dirty="0"/>
          </a:p>
        </p:txBody>
      </p:sp>
      <p:sp>
        <p:nvSpPr>
          <p:cNvPr id="4" name="Slide Number Placeholder 3"/>
          <p:cNvSpPr>
            <a:spLocks noGrp="1"/>
          </p:cNvSpPr>
          <p:nvPr>
            <p:ph type="sldNum" sz="quarter" idx="4"/>
          </p:nvPr>
        </p:nvSpPr>
        <p:spPr>
          <a:xfrm>
            <a:off x="6634976" y="5709775"/>
            <a:ext cx="2133600" cy="365125"/>
          </a:xfrm>
        </p:spPr>
        <p:txBody>
          <a:bodyPr/>
          <a:lstStyle/>
          <a:p>
            <a:fld id="{179A9A4E-4C82-4D44-9372-C31BB3818094}" type="slidenum">
              <a:rPr lang="en-US" smtClean="0"/>
              <a:pPr/>
              <a:t>24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Rectangle 1">
            <a:extLst>
              <a:ext uri="{FF2B5EF4-FFF2-40B4-BE49-F238E27FC236}">
                <a16:creationId xmlns:a16="http://schemas.microsoft.com/office/drawing/2014/main" id="{63E625A9-F39C-40AC-997A-6D4B90344E5A}"/>
              </a:ext>
            </a:extLst>
          </p:cNvPr>
          <p:cNvSpPr/>
          <p:nvPr/>
        </p:nvSpPr>
        <p:spPr>
          <a:xfrm>
            <a:off x="79917" y="710953"/>
            <a:ext cx="9117724" cy="430887"/>
          </a:xfrm>
          <a:prstGeom prst="rect">
            <a:avLst/>
          </a:prstGeom>
        </p:spPr>
        <p:txBody>
          <a:bodyPr wrap="square">
            <a:spAutoFit/>
          </a:bodyPr>
          <a:lstStyle/>
          <a:p>
            <a:r>
              <a:rPr lang="en-US" sz="2200" dirty="0">
                <a:solidFill>
                  <a:srgbClr val="000000"/>
                </a:solidFill>
              </a:rPr>
              <a:t>The distances between the various strands are given by</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8" name="TextBox 19">
                <a:extLst>
                  <a:ext uri="{FF2B5EF4-FFF2-40B4-BE49-F238E27FC236}">
                    <a16:creationId xmlns:a16="http://schemas.microsoft.com/office/drawing/2014/main" id="{9392288B-6ECD-4E3B-B00A-76444F3DF80A}"/>
                  </a:ext>
                </a:extLst>
              </p:cNvPr>
              <p:cNvSpPr txBox="1"/>
              <p:nvPr/>
            </p:nvSpPr>
            <p:spPr>
              <a:xfrm>
                <a:off x="2380759" y="1130739"/>
                <a:ext cx="4508606" cy="580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rPr>
                            <m:t>12</m:t>
                          </m:r>
                        </m:sub>
                      </m:sSub>
                      <m:r>
                        <a:rPr lang="en-US" sz="2000" b="0" i="1" smtClean="0">
                          <a:latin typeface="Cambria Math" panose="02040503050406030204" pitchFamily="18" charset="0"/>
                        </a:rPr>
                        <m:t>=2∗</m:t>
                      </m:r>
                      <m:sSub>
                        <m:sSubPr>
                          <m:ctrlPr>
                            <a:rPr lang="en-US" sz="2000" i="1">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𝑅</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rPr>
                                    <m:t>1</m:t>
                                  </m:r>
                                  <m:r>
                                    <a:rPr lang="en-US" sz="2000" b="0" i="1" smtClean="0">
                                      <a:latin typeface="Cambria Math" panose="02040503050406030204" pitchFamily="18" charset="0"/>
                                    </a:rPr>
                                    <m:t>2</m:t>
                                  </m:r>
                                </m:sub>
                              </m:sSub>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e>
                      </m:func>
                      <m:r>
                        <a:rPr lang="en-US" sz="2000" b="0" i="1" smtClean="0">
                          <a:latin typeface="Cambria Math" panose="02040503050406030204" pitchFamily="18" charset="0"/>
                        </a:rPr>
                        <m:t>=</m:t>
                      </m:r>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rPr>
                            <m:t>𝑏</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𝜋</m:t>
                              </m:r>
                            </m:num>
                            <m:den>
                              <m:r>
                                <a:rPr lang="en-US" sz="2000" b="0" i="1" smtClean="0">
                                  <a:latin typeface="Cambria Math" panose="02040503050406030204" pitchFamily="18" charset="0"/>
                                </a:rPr>
                                <m:t>𝑘</m:t>
                              </m:r>
                            </m:den>
                          </m:f>
                          <m:r>
                            <a:rPr lang="en-US" sz="2000" i="1">
                              <a:latin typeface="Cambria Math" panose="02040503050406030204" pitchFamily="18" charset="0"/>
                            </a:rPr>
                            <m:t>)</m:t>
                          </m:r>
                        </m:e>
                      </m:func>
                    </m:oMath>
                  </m:oMathPara>
                </a14:m>
                <a:endParaRPr lang="en-US" sz="2000" dirty="0"/>
              </a:p>
            </p:txBody>
          </p:sp>
        </mc:Choice>
        <mc:Fallback xmlns="">
          <p:sp>
            <p:nvSpPr>
              <p:cNvPr id="8" name="TextBox 19">
                <a:extLst>
                  <a:ext uri="{FF2B5EF4-FFF2-40B4-BE49-F238E27FC236}">
                    <a16:creationId xmlns:a16="http://schemas.microsoft.com/office/drawing/2014/main" id="{9392288B-6ECD-4E3B-B00A-76444F3DF80A}"/>
                  </a:ext>
                </a:extLst>
              </p:cNvPr>
              <p:cNvSpPr txBox="1">
                <a:spLocks noRot="1" noChangeAspect="1" noMove="1" noResize="1" noEditPoints="1" noAdjustHandles="1" noChangeArrowheads="1" noChangeShapeType="1" noTextEdit="1"/>
              </p:cNvSpPr>
              <p:nvPr/>
            </p:nvSpPr>
            <p:spPr>
              <a:xfrm>
                <a:off x="2380759" y="1130739"/>
                <a:ext cx="4508606" cy="58080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20">
                <a:extLst>
                  <a:ext uri="{FF2B5EF4-FFF2-40B4-BE49-F238E27FC236}">
                    <a16:creationId xmlns:a16="http://schemas.microsoft.com/office/drawing/2014/main" id="{82D3BB87-9B22-4715-900F-5892C345C248}"/>
                  </a:ext>
                </a:extLst>
              </p:cNvPr>
              <p:cNvSpPr txBox="1"/>
              <p:nvPr/>
            </p:nvSpPr>
            <p:spPr>
              <a:xfrm>
                <a:off x="2309425" y="1835305"/>
                <a:ext cx="4651273" cy="580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rPr>
                            <m:t>13</m:t>
                          </m:r>
                        </m:sub>
                      </m:sSub>
                      <m:r>
                        <a:rPr lang="en-US" sz="2000" b="0" i="1" smtClean="0">
                          <a:latin typeface="Cambria Math" panose="02040503050406030204" pitchFamily="18" charset="0"/>
                        </a:rPr>
                        <m:t>=2∗</m:t>
                      </m:r>
                      <m:sSub>
                        <m:sSubPr>
                          <m:ctrlPr>
                            <a:rPr lang="en-US" sz="2000" i="1">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𝑅</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rPr>
                                    <m:t>1</m:t>
                                  </m:r>
                                  <m:r>
                                    <a:rPr lang="en-US" sz="2000" b="0" i="1" smtClean="0">
                                      <a:latin typeface="Cambria Math" panose="02040503050406030204" pitchFamily="18" charset="0"/>
                                    </a:rPr>
                                    <m:t>3</m:t>
                                  </m:r>
                                </m:sub>
                              </m:sSub>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e>
                      </m:func>
                      <m:r>
                        <a:rPr lang="en-US" sz="2000" b="0" i="1" smtClean="0">
                          <a:latin typeface="Cambria Math" panose="02040503050406030204" pitchFamily="18" charset="0"/>
                        </a:rPr>
                        <m:t>=</m:t>
                      </m:r>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rPr>
                            <m:t>𝑏</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num>
                            <m:den>
                              <m:r>
                                <a:rPr lang="en-US" sz="2000" b="0" i="1" smtClean="0">
                                  <a:latin typeface="Cambria Math" panose="02040503050406030204" pitchFamily="18" charset="0"/>
                                </a:rPr>
                                <m:t>𝑘</m:t>
                              </m:r>
                            </m:den>
                          </m:f>
                          <m:r>
                            <a:rPr lang="en-US" sz="2000" i="1">
                              <a:latin typeface="Cambria Math" panose="02040503050406030204" pitchFamily="18" charset="0"/>
                            </a:rPr>
                            <m:t>)</m:t>
                          </m:r>
                        </m:e>
                      </m:func>
                    </m:oMath>
                  </m:oMathPara>
                </a14:m>
                <a:endParaRPr lang="en-US" sz="2000" dirty="0"/>
              </a:p>
            </p:txBody>
          </p:sp>
        </mc:Choice>
        <mc:Fallback xmlns="">
          <p:sp>
            <p:nvSpPr>
              <p:cNvPr id="9" name="TextBox 20">
                <a:extLst>
                  <a:ext uri="{FF2B5EF4-FFF2-40B4-BE49-F238E27FC236}">
                    <a16:creationId xmlns:a16="http://schemas.microsoft.com/office/drawing/2014/main" id="{82D3BB87-9B22-4715-900F-5892C345C248}"/>
                  </a:ext>
                </a:extLst>
              </p:cNvPr>
              <p:cNvSpPr txBox="1">
                <a:spLocks noRot="1" noChangeAspect="1" noMove="1" noResize="1" noEditPoints="1" noAdjustHandles="1" noChangeArrowheads="1" noChangeShapeType="1" noTextEdit="1"/>
              </p:cNvSpPr>
              <p:nvPr/>
            </p:nvSpPr>
            <p:spPr>
              <a:xfrm>
                <a:off x="2309425" y="1835305"/>
                <a:ext cx="4651273" cy="580800"/>
              </a:xfrm>
              <a:prstGeom prst="rect">
                <a:avLst/>
              </a:prstGeom>
              <a:blipFill>
                <a:blip r:embed="rId3"/>
                <a:stretch>
                  <a:fillRect/>
                </a:stretch>
              </a:blipFill>
            </p:spPr>
            <p:txBody>
              <a:bodyPr/>
              <a:lstStyle/>
              <a:p>
                <a:r>
                  <a:rPr lang="en-US">
                    <a:noFill/>
                  </a:rPr>
                  <a:t> </a:t>
                </a:r>
              </a:p>
            </p:txBody>
          </p:sp>
        </mc:Fallback>
      </mc:AlternateContent>
      <p:sp>
        <p:nvSpPr>
          <p:cNvPr id="10" name="TextBox 21">
            <a:extLst>
              <a:ext uri="{FF2B5EF4-FFF2-40B4-BE49-F238E27FC236}">
                <a16:creationId xmlns:a16="http://schemas.microsoft.com/office/drawing/2014/main" id="{6CF0AA94-1AC1-4F84-AF65-0BC9F39FD41C}"/>
              </a:ext>
            </a:extLst>
          </p:cNvPr>
          <p:cNvSpPr txBox="1"/>
          <p:nvPr/>
        </p:nvSpPr>
        <p:spPr>
          <a:xfrm>
            <a:off x="7888801" y="1604472"/>
            <a:ext cx="681597" cy="461665"/>
          </a:xfrm>
          <a:prstGeom prst="rect">
            <a:avLst/>
          </a:prstGeom>
          <a:noFill/>
        </p:spPr>
        <p:txBody>
          <a:bodyPr wrap="none" rtlCol="0">
            <a:spAutoFit/>
          </a:bodyPr>
          <a:lstStyle/>
          <a:p>
            <a:r>
              <a:rPr lang="en-US" sz="2400" dirty="0"/>
              <a:t>(20)</a:t>
            </a:r>
          </a:p>
        </p:txBody>
      </p:sp>
      <p:sp>
        <p:nvSpPr>
          <p:cNvPr id="11" name="Rectangle 5">
            <a:extLst>
              <a:ext uri="{FF2B5EF4-FFF2-40B4-BE49-F238E27FC236}">
                <a16:creationId xmlns:a16="http://schemas.microsoft.com/office/drawing/2014/main" id="{D33D8155-8AC8-4AC3-A35B-A3F6ECF59D65}"/>
              </a:ext>
            </a:extLst>
          </p:cNvPr>
          <p:cNvSpPr/>
          <p:nvPr/>
        </p:nvSpPr>
        <p:spPr>
          <a:xfrm>
            <a:off x="76200" y="2525123"/>
            <a:ext cx="9033641" cy="430887"/>
          </a:xfrm>
          <a:prstGeom prst="rect">
            <a:avLst/>
          </a:prstGeom>
        </p:spPr>
        <p:txBody>
          <a:bodyPr wrap="square">
            <a:spAutoFit/>
          </a:bodyPr>
          <a:lstStyle/>
          <a:p>
            <a:r>
              <a:rPr lang="en-US" sz="2200" dirty="0">
                <a:solidFill>
                  <a:srgbClr val="000000"/>
                </a:solidFill>
              </a:rPr>
              <a:t>The distance between strand 1 and any other strand </a:t>
            </a:r>
            <a:r>
              <a:rPr lang="en-US" sz="2200" i="1" dirty="0" err="1">
                <a:solidFill>
                  <a:srgbClr val="000000"/>
                </a:solidFill>
              </a:rPr>
              <a:t>i</a:t>
            </a:r>
            <a:r>
              <a:rPr lang="en-US" sz="2200" dirty="0">
                <a:solidFill>
                  <a:srgbClr val="000000"/>
                </a:solidFill>
              </a:rPr>
              <a:t> is given by</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2" name="TextBox 22">
                <a:extLst>
                  <a:ext uri="{FF2B5EF4-FFF2-40B4-BE49-F238E27FC236}">
                    <a16:creationId xmlns:a16="http://schemas.microsoft.com/office/drawing/2014/main" id="{323F57A3-9662-425F-86AA-944CB0B42581}"/>
                  </a:ext>
                </a:extLst>
              </p:cNvPr>
              <p:cNvSpPr txBox="1"/>
              <p:nvPr/>
            </p:nvSpPr>
            <p:spPr>
              <a:xfrm>
                <a:off x="1965046" y="2968172"/>
                <a:ext cx="5424114" cy="5972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rPr>
                            <m:t>1</m:t>
                          </m:r>
                          <m:r>
                            <a:rPr lang="en-US" sz="2000" b="0" i="1" smtClean="0">
                              <a:latin typeface="Cambria Math" panose="02040503050406030204" pitchFamily="18" charset="0"/>
                            </a:rPr>
                            <m:t>𝑖</m:t>
                          </m:r>
                        </m:sub>
                      </m:sSub>
                      <m:r>
                        <a:rPr lang="en-US" sz="2000" b="0" i="1" smtClean="0">
                          <a:latin typeface="Cambria Math" panose="02040503050406030204" pitchFamily="18" charset="0"/>
                        </a:rPr>
                        <m:t>=2∗</m:t>
                      </m:r>
                      <m:sSub>
                        <m:sSubPr>
                          <m:ctrlPr>
                            <a:rPr lang="en-US" sz="2000" i="1">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𝑅</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rPr>
                                    <m:t>1</m:t>
                                  </m:r>
                                  <m:r>
                                    <a:rPr lang="en-US" sz="2000" b="0" i="1" smtClean="0">
                                      <a:latin typeface="Cambria Math" panose="02040503050406030204" pitchFamily="18" charset="0"/>
                                    </a:rPr>
                                    <m:t>𝑖</m:t>
                                  </m:r>
                                </m:sub>
                              </m:sSub>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e>
                      </m:func>
                      <m:r>
                        <a:rPr lang="en-US" sz="2000" b="0" i="1" smtClean="0">
                          <a:latin typeface="Cambria Math" panose="02040503050406030204" pitchFamily="18" charset="0"/>
                        </a:rPr>
                        <m:t>=</m:t>
                      </m:r>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rPr>
                            <m:t>𝑏</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m:t>
                          </m:r>
                          <m:f>
                            <m:fPr>
                              <m:ctrlPr>
                                <a:rPr lang="en-US" sz="2000" i="1">
                                  <a:latin typeface="Cambria Math" panose="02040503050406030204" pitchFamily="18" charset="0"/>
                                </a:rPr>
                              </m:ctrlPr>
                            </m:fPr>
                            <m:num>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r>
                                    <a:rPr lang="en-US" sz="2000" b="0" i="1" smtClean="0">
                                      <a:latin typeface="Cambria Math" panose="02040503050406030204" pitchFamily="18" charset="0"/>
                                    </a:rPr>
                                    <m:t>−1</m:t>
                                  </m:r>
                                </m:e>
                              </m:d>
                              <m:r>
                                <a:rPr lang="en-US" sz="2000" b="0" i="1" smtClean="0">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𝜋</m:t>
                              </m:r>
                            </m:num>
                            <m:den>
                              <m:r>
                                <a:rPr lang="en-US" sz="2000" b="0" i="1" smtClean="0">
                                  <a:latin typeface="Cambria Math" panose="02040503050406030204" pitchFamily="18" charset="0"/>
                                </a:rPr>
                                <m:t>𝑘</m:t>
                              </m:r>
                            </m:den>
                          </m:f>
                          <m:r>
                            <a:rPr lang="en-US" sz="2000" i="1">
                              <a:latin typeface="Cambria Math" panose="02040503050406030204" pitchFamily="18" charset="0"/>
                            </a:rPr>
                            <m:t>)</m:t>
                          </m:r>
                        </m:e>
                      </m:func>
                    </m:oMath>
                  </m:oMathPara>
                </a14:m>
                <a:endParaRPr lang="en-US" sz="2000" dirty="0"/>
              </a:p>
            </p:txBody>
          </p:sp>
        </mc:Choice>
        <mc:Fallback xmlns="">
          <p:sp>
            <p:nvSpPr>
              <p:cNvPr id="12" name="TextBox 22">
                <a:extLst>
                  <a:ext uri="{FF2B5EF4-FFF2-40B4-BE49-F238E27FC236}">
                    <a16:creationId xmlns:a16="http://schemas.microsoft.com/office/drawing/2014/main" id="{323F57A3-9662-425F-86AA-944CB0B42581}"/>
                  </a:ext>
                </a:extLst>
              </p:cNvPr>
              <p:cNvSpPr txBox="1">
                <a:spLocks noRot="1" noChangeAspect="1" noMove="1" noResize="1" noEditPoints="1" noAdjustHandles="1" noChangeArrowheads="1" noChangeShapeType="1" noTextEdit="1"/>
              </p:cNvSpPr>
              <p:nvPr/>
            </p:nvSpPr>
            <p:spPr>
              <a:xfrm>
                <a:off x="1965046" y="2968172"/>
                <a:ext cx="5424114" cy="597279"/>
              </a:xfrm>
              <a:prstGeom prst="rect">
                <a:avLst/>
              </a:prstGeom>
              <a:blipFill>
                <a:blip r:embed="rId4"/>
                <a:stretch>
                  <a:fillRect/>
                </a:stretch>
              </a:blipFill>
            </p:spPr>
            <p:txBody>
              <a:bodyPr/>
              <a:lstStyle/>
              <a:p>
                <a:r>
                  <a:rPr lang="en-US">
                    <a:noFill/>
                  </a:rPr>
                  <a:t> </a:t>
                </a:r>
              </a:p>
            </p:txBody>
          </p:sp>
        </mc:Fallback>
      </mc:AlternateContent>
      <p:sp>
        <p:nvSpPr>
          <p:cNvPr id="13" name="TextBox 23">
            <a:extLst>
              <a:ext uri="{FF2B5EF4-FFF2-40B4-BE49-F238E27FC236}">
                <a16:creationId xmlns:a16="http://schemas.microsoft.com/office/drawing/2014/main" id="{34376E7E-1BEF-47E0-8102-B9CFB6108105}"/>
              </a:ext>
            </a:extLst>
          </p:cNvPr>
          <p:cNvSpPr txBox="1"/>
          <p:nvPr/>
        </p:nvSpPr>
        <p:spPr>
          <a:xfrm>
            <a:off x="7888801" y="3063196"/>
            <a:ext cx="681597" cy="461665"/>
          </a:xfrm>
          <a:prstGeom prst="rect">
            <a:avLst/>
          </a:prstGeom>
          <a:noFill/>
        </p:spPr>
        <p:txBody>
          <a:bodyPr wrap="none" rtlCol="0">
            <a:spAutoFit/>
          </a:bodyPr>
          <a:lstStyle/>
          <a:p>
            <a:r>
              <a:rPr lang="en-US" sz="2400" dirty="0"/>
              <a:t>(21)</a:t>
            </a:r>
          </a:p>
        </p:txBody>
      </p:sp>
      <p:sp>
        <p:nvSpPr>
          <p:cNvPr id="14" name="Rectangle 6">
            <a:extLst>
              <a:ext uri="{FF2B5EF4-FFF2-40B4-BE49-F238E27FC236}">
                <a16:creationId xmlns:a16="http://schemas.microsoft.com/office/drawing/2014/main" id="{51B4B5BE-8645-43EF-8B44-E7425988884C}"/>
              </a:ext>
            </a:extLst>
          </p:cNvPr>
          <p:cNvSpPr/>
          <p:nvPr/>
        </p:nvSpPr>
        <p:spPr>
          <a:xfrm>
            <a:off x="76199" y="3690161"/>
            <a:ext cx="9117724" cy="769441"/>
          </a:xfrm>
          <a:prstGeom prst="rect">
            <a:avLst/>
          </a:prstGeom>
        </p:spPr>
        <p:txBody>
          <a:bodyPr wrap="square">
            <a:spAutoFit/>
          </a:bodyPr>
          <a:lstStyle/>
          <a:p>
            <a:pPr algn="just"/>
            <a:r>
              <a:rPr lang="en-US" sz="2200" dirty="0">
                <a:solidFill>
                  <a:srgbClr val="000000"/>
                </a:solidFill>
              </a:rPr>
              <a:t>Equation (21) can be used to expand the numerator of the second log term of Equation (18):</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5" name="TextBox 24">
                <a:extLst>
                  <a:ext uri="{FF2B5EF4-FFF2-40B4-BE49-F238E27FC236}">
                    <a16:creationId xmlns:a16="http://schemas.microsoft.com/office/drawing/2014/main" id="{4865EF55-30B4-449A-B6F4-A07DE7CD7AC1}"/>
                  </a:ext>
                </a:extLst>
              </p:cNvPr>
              <p:cNvSpPr txBox="1"/>
              <p:nvPr/>
            </p:nvSpPr>
            <p:spPr>
              <a:xfrm>
                <a:off x="683340" y="4460763"/>
                <a:ext cx="7876452" cy="9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rPr>
                            <m:t>12</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rPr>
                            <m:t>1</m:t>
                          </m:r>
                          <m:r>
                            <a:rPr lang="en-US" sz="2000" i="1">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rPr>
                            <m:t>1</m:t>
                          </m:r>
                          <m:r>
                            <a:rPr lang="en-US" sz="2000" b="0" i="1" smtClean="0">
                              <a:latin typeface="Cambria Math" panose="02040503050406030204" pitchFamily="18" charset="0"/>
                            </a:rPr>
                            <m:t>𝑘</m:t>
                          </m:r>
                        </m:sub>
                      </m:sSub>
                    </m:oMath>
                  </m:oMathPara>
                </a14:m>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rPr>
                            <m:t>𝑠</m:t>
                          </m:r>
                        </m:sub>
                      </m:sSub>
                      <m:r>
                        <a:rPr lang="en-US" sz="2000" i="1">
                          <a:latin typeface="Cambria Math" panose="02040503050406030204" pitchFamily="18" charset="0"/>
                        </a:rPr>
                        <m:t>∗</m:t>
                      </m:r>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𝑅</m:t>
                          </m:r>
                        </m:e>
                        <m:sub>
                          <m:r>
                            <a:rPr lang="en-US" sz="2000" b="0" i="1" smtClean="0">
                              <a:latin typeface="Cambria Math" panose="02040503050406030204" pitchFamily="18" charset="0"/>
                            </a:rPr>
                            <m:t>𝑏</m:t>
                          </m:r>
                        </m:sub>
                        <m:sup>
                          <m:r>
                            <a:rPr lang="en-US" sz="2000" b="0" i="1" smtClean="0">
                              <a:latin typeface="Cambria Math" panose="02040503050406030204" pitchFamily="18" charset="0"/>
                            </a:rPr>
                            <m:t>𝑘</m:t>
                          </m:r>
                          <m:r>
                            <a:rPr lang="en-US" sz="2000" b="0" i="1" smtClean="0">
                              <a:latin typeface="Cambria Math" panose="02040503050406030204" pitchFamily="18" charset="0"/>
                            </a:rPr>
                            <m:t>−1</m:t>
                          </m:r>
                        </m:sup>
                      </m:sSubSup>
                      <m:r>
                        <a:rPr lang="en-US" sz="2000" b="0" i="1" smtClean="0">
                          <a:latin typeface="Cambria Math" panose="02040503050406030204" pitchFamily="18" charset="0"/>
                        </a:rPr>
                        <m:t>[</m:t>
                      </m:r>
                      <m:r>
                        <a:rPr lang="en-US" sz="2000" i="1">
                          <a:latin typeface="Cambria Math" panose="02040503050406030204" pitchFamily="18" charset="0"/>
                        </a:rPr>
                        <m:t>2</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𝜋</m:t>
                                  </m:r>
                                </m:num>
                                <m:den>
                                  <m:r>
                                    <a:rPr lang="en-US" sz="2000" i="1">
                                      <a:latin typeface="Cambria Math" panose="02040503050406030204" pitchFamily="18" charset="0"/>
                                    </a:rPr>
                                    <m:t>𝑘</m:t>
                                  </m:r>
                                </m:den>
                              </m:f>
                            </m:e>
                          </m:d>
                        </m:e>
                      </m:func>
                      <m:r>
                        <a:rPr lang="en-US" sz="2000" b="0" i="1" smtClean="0">
                          <a:latin typeface="Cambria Math" panose="02040503050406030204" pitchFamily="18" charset="0"/>
                        </a:rPr>
                        <m:t>∗</m:t>
                      </m:r>
                      <m:r>
                        <a:rPr lang="en-US" sz="2000" i="1">
                          <a:latin typeface="Cambria Math" panose="02040503050406030204" pitchFamily="18" charset="0"/>
                        </a:rPr>
                        <m:t>2</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b="0" i="1" smtClean="0">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num>
                                <m:den>
                                  <m:r>
                                    <a:rPr lang="en-US" sz="2000" i="1">
                                      <a:latin typeface="Cambria Math" panose="02040503050406030204" pitchFamily="18" charset="0"/>
                                    </a:rPr>
                                    <m:t>𝑘</m:t>
                                  </m:r>
                                </m:den>
                              </m:f>
                            </m:e>
                          </m:d>
                          <m:r>
                            <a:rPr lang="en-US" sz="2000" b="0" i="1" smtClean="0">
                              <a:latin typeface="Cambria Math" panose="02040503050406030204" pitchFamily="18" charset="0"/>
                            </a:rPr>
                            <m:t>…</m:t>
                          </m:r>
                          <m:r>
                            <a:rPr lang="en-US" sz="2000" i="1">
                              <a:latin typeface="Cambria Math" panose="02040503050406030204" pitchFamily="18" charset="0"/>
                            </a:rPr>
                            <m:t>2</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𝜋</m:t>
                                  </m:r>
                                </m:num>
                                <m:den>
                                  <m:r>
                                    <a:rPr lang="en-US" sz="2000" i="1">
                                      <a:latin typeface="Cambria Math" panose="02040503050406030204" pitchFamily="18" charset="0"/>
                                    </a:rPr>
                                    <m:t>𝑘</m:t>
                                  </m:r>
                                </m:den>
                              </m:f>
                              <m:r>
                                <a:rPr lang="en-US" sz="2000" i="1">
                                  <a:latin typeface="Cambria Math" panose="02040503050406030204" pitchFamily="18" charset="0"/>
                                </a:rPr>
                                <m:t>)</m:t>
                              </m:r>
                            </m:e>
                          </m:func>
                          <m:r>
                            <a:rPr lang="en-US" sz="2000" i="1">
                              <a:latin typeface="Cambria Math" panose="02040503050406030204" pitchFamily="18" charset="0"/>
                            </a:rPr>
                            <m:t>…2</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b="0" i="1" smtClean="0">
                                      <a:latin typeface="Cambria Math" panose="02040503050406030204" pitchFamily="18" charset="0"/>
                                    </a:rPr>
                                    <m:t>𝑘</m:t>
                                  </m:r>
                                  <m:r>
                                    <a:rPr lang="en-US" sz="2000" i="1">
                                      <a:latin typeface="Cambria Math" panose="02040503050406030204" pitchFamily="18" charset="0"/>
                                    </a:rPr>
                                    <m:t>−1)</m:t>
                                  </m:r>
                                  <m:r>
                                    <a:rPr lang="en-US" sz="2000" i="1" smtClean="0">
                                      <a:latin typeface="Cambria Math" panose="02040503050406030204" pitchFamily="18" charset="0"/>
                                      <a:ea typeface="Cambria Math" panose="02040503050406030204" pitchFamily="18" charset="0"/>
                                    </a:rPr>
                                    <m:t> </m:t>
                                  </m:r>
                                </m:num>
                                <m:den>
                                  <m:r>
                                    <a:rPr lang="en-US" sz="2000" i="1">
                                      <a:latin typeface="Cambria Math" panose="02040503050406030204" pitchFamily="18" charset="0"/>
                                    </a:rPr>
                                    <m:t>𝑘</m:t>
                                  </m:r>
                                </m:den>
                              </m:f>
                              <m:r>
                                <a:rPr lang="en-US" sz="2000" i="1">
                                  <a:latin typeface="Cambria Math" panose="02040503050406030204" pitchFamily="18" charset="0"/>
                                </a:rPr>
                                <m:t>)</m:t>
                              </m:r>
                            </m:e>
                          </m:func>
                        </m:e>
                      </m:func>
                      <m:r>
                        <a:rPr lang="en-US" sz="2000" b="0" i="1" smtClean="0">
                          <a:latin typeface="Cambria Math" panose="02040503050406030204" pitchFamily="18" charset="0"/>
                        </a:rPr>
                        <m:t>]</m:t>
                      </m:r>
                    </m:oMath>
                  </m:oMathPara>
                </a14:m>
                <a:endParaRPr lang="en-US" sz="2000" dirty="0"/>
              </a:p>
            </p:txBody>
          </p:sp>
        </mc:Choice>
        <mc:Fallback xmlns="">
          <p:sp>
            <p:nvSpPr>
              <p:cNvPr id="15" name="TextBox 24">
                <a:extLst>
                  <a:ext uri="{FF2B5EF4-FFF2-40B4-BE49-F238E27FC236}">
                    <a16:creationId xmlns:a16="http://schemas.microsoft.com/office/drawing/2014/main" id="{4865EF55-30B4-449A-B6F4-A07DE7CD7AC1}"/>
                  </a:ext>
                </a:extLst>
              </p:cNvPr>
              <p:cNvSpPr txBox="1">
                <a:spLocks noRot="1" noChangeAspect="1" noMove="1" noResize="1" noEditPoints="1" noAdjustHandles="1" noChangeArrowheads="1" noChangeShapeType="1" noTextEdit="1"/>
              </p:cNvSpPr>
              <p:nvPr/>
            </p:nvSpPr>
            <p:spPr>
              <a:xfrm>
                <a:off x="683340" y="4460763"/>
                <a:ext cx="7876452" cy="999313"/>
              </a:xfrm>
              <a:prstGeom prst="rect">
                <a:avLst/>
              </a:prstGeom>
              <a:blipFill>
                <a:blip r:embed="rId5"/>
                <a:stretch>
                  <a:fillRect/>
                </a:stretch>
              </a:blipFill>
            </p:spPr>
            <p:txBody>
              <a:bodyPr/>
              <a:lstStyle/>
              <a:p>
                <a:r>
                  <a:rPr lang="en-US">
                    <a:noFill/>
                  </a:rPr>
                  <a:t> </a:t>
                </a:r>
              </a:p>
            </p:txBody>
          </p:sp>
        </mc:Fallback>
      </mc:AlternateContent>
      <p:sp>
        <p:nvSpPr>
          <p:cNvPr id="16" name="TextBox 25">
            <a:extLst>
              <a:ext uri="{FF2B5EF4-FFF2-40B4-BE49-F238E27FC236}">
                <a16:creationId xmlns:a16="http://schemas.microsoft.com/office/drawing/2014/main" id="{83CB3377-9790-42C4-9C9D-BEE3C3C8638F}"/>
              </a:ext>
            </a:extLst>
          </p:cNvPr>
          <p:cNvSpPr txBox="1"/>
          <p:nvPr/>
        </p:nvSpPr>
        <p:spPr>
          <a:xfrm>
            <a:off x="7888801" y="5401711"/>
            <a:ext cx="681597" cy="461665"/>
          </a:xfrm>
          <a:prstGeom prst="rect">
            <a:avLst/>
          </a:prstGeom>
          <a:noFill/>
        </p:spPr>
        <p:txBody>
          <a:bodyPr wrap="none" rtlCol="0">
            <a:spAutoFit/>
          </a:bodyPr>
          <a:lstStyle/>
          <a:p>
            <a:r>
              <a:rPr lang="en-US" sz="2400" dirty="0"/>
              <a:t>(22)</a:t>
            </a:r>
          </a:p>
        </p:txBody>
      </p:sp>
    </p:spTree>
    <p:extLst>
      <p:ext uri="{BB962C8B-B14F-4D97-AF65-F5344CB8AC3E}">
        <p14:creationId xmlns:p14="http://schemas.microsoft.com/office/powerpoint/2010/main" val="4106592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lstStyle/>
          <a:p>
            <a:r>
              <a:rPr lang="en-US" sz="3200" dirty="0"/>
              <a:t>Concentric Neutral Cable Underground Lines</a:t>
            </a:r>
            <a:r>
              <a:rPr lang="en-US" sz="4000" dirty="0"/>
              <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TextBox 24">
                <a:extLst>
                  <a:ext uri="{FF2B5EF4-FFF2-40B4-BE49-F238E27FC236}">
                    <a16:creationId xmlns:a16="http://schemas.microsoft.com/office/drawing/2014/main" id="{F9CBD320-C34D-4AF9-B201-FDE01BEB5F5B}"/>
                  </a:ext>
                </a:extLst>
              </p:cNvPr>
              <p:cNvSpPr txBox="1"/>
              <p:nvPr/>
            </p:nvSpPr>
            <p:spPr>
              <a:xfrm>
                <a:off x="353148" y="745273"/>
                <a:ext cx="7876452" cy="9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rPr>
                            <m:t>12</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rPr>
                            <m:t>1</m:t>
                          </m:r>
                          <m:r>
                            <a:rPr lang="en-US" sz="2000" i="1">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rPr>
                            <m:t>1</m:t>
                          </m:r>
                          <m:r>
                            <a:rPr lang="en-US" sz="2000" b="0" i="1" smtClean="0">
                              <a:latin typeface="Cambria Math" panose="02040503050406030204" pitchFamily="18" charset="0"/>
                            </a:rPr>
                            <m:t>𝑘</m:t>
                          </m:r>
                        </m:sub>
                      </m:sSub>
                    </m:oMath>
                  </m:oMathPara>
                </a14:m>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rPr>
                            <m:t>𝑠</m:t>
                          </m:r>
                        </m:sub>
                      </m:sSub>
                      <m:r>
                        <a:rPr lang="en-US" sz="2000" i="1">
                          <a:latin typeface="Cambria Math" panose="02040503050406030204" pitchFamily="18" charset="0"/>
                        </a:rPr>
                        <m:t>∗</m:t>
                      </m:r>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𝑅</m:t>
                          </m:r>
                        </m:e>
                        <m:sub>
                          <m:r>
                            <a:rPr lang="en-US" sz="2000" b="0" i="1" smtClean="0">
                              <a:latin typeface="Cambria Math" panose="02040503050406030204" pitchFamily="18" charset="0"/>
                            </a:rPr>
                            <m:t>𝑏</m:t>
                          </m:r>
                        </m:sub>
                        <m:sup>
                          <m:r>
                            <a:rPr lang="en-US" sz="2000" b="0" i="1" smtClean="0">
                              <a:latin typeface="Cambria Math" panose="02040503050406030204" pitchFamily="18" charset="0"/>
                            </a:rPr>
                            <m:t>𝑘</m:t>
                          </m:r>
                          <m:r>
                            <a:rPr lang="en-US" sz="2000" b="0" i="1" smtClean="0">
                              <a:latin typeface="Cambria Math" panose="02040503050406030204" pitchFamily="18" charset="0"/>
                            </a:rPr>
                            <m:t>−1</m:t>
                          </m:r>
                        </m:sup>
                      </m:sSubSup>
                      <m:r>
                        <a:rPr lang="en-US" sz="2000" b="0" i="1" smtClean="0">
                          <a:latin typeface="Cambria Math" panose="02040503050406030204" pitchFamily="18" charset="0"/>
                        </a:rPr>
                        <m:t>[</m:t>
                      </m:r>
                      <m:r>
                        <a:rPr lang="en-US" sz="2000" i="1">
                          <a:latin typeface="Cambria Math" panose="02040503050406030204" pitchFamily="18" charset="0"/>
                        </a:rPr>
                        <m:t>2</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𝜋</m:t>
                                  </m:r>
                                </m:num>
                                <m:den>
                                  <m:r>
                                    <a:rPr lang="en-US" sz="2000" i="1">
                                      <a:latin typeface="Cambria Math" panose="02040503050406030204" pitchFamily="18" charset="0"/>
                                    </a:rPr>
                                    <m:t>𝑘</m:t>
                                  </m:r>
                                </m:den>
                              </m:f>
                            </m:e>
                          </m:d>
                        </m:e>
                      </m:func>
                      <m:r>
                        <a:rPr lang="en-US" sz="2000" b="0" i="1" smtClean="0">
                          <a:latin typeface="Cambria Math" panose="02040503050406030204" pitchFamily="18" charset="0"/>
                        </a:rPr>
                        <m:t>∗</m:t>
                      </m:r>
                      <m:r>
                        <a:rPr lang="en-US" sz="2000" i="1">
                          <a:latin typeface="Cambria Math" panose="02040503050406030204" pitchFamily="18" charset="0"/>
                        </a:rPr>
                        <m:t>2</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b="0" i="1" smtClean="0">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num>
                                <m:den>
                                  <m:r>
                                    <a:rPr lang="en-US" sz="2000" i="1">
                                      <a:latin typeface="Cambria Math" panose="02040503050406030204" pitchFamily="18" charset="0"/>
                                    </a:rPr>
                                    <m:t>𝑘</m:t>
                                  </m:r>
                                </m:den>
                              </m:f>
                            </m:e>
                          </m:d>
                          <m:r>
                            <a:rPr lang="en-US" sz="2000" b="0" i="1" smtClean="0">
                              <a:latin typeface="Cambria Math" panose="02040503050406030204" pitchFamily="18" charset="0"/>
                            </a:rPr>
                            <m:t>…</m:t>
                          </m:r>
                          <m:r>
                            <a:rPr lang="en-US" sz="2000" i="1">
                              <a:latin typeface="Cambria Math" panose="02040503050406030204" pitchFamily="18" charset="0"/>
                            </a:rPr>
                            <m:t>2</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𝜋</m:t>
                                  </m:r>
                                </m:num>
                                <m:den>
                                  <m:r>
                                    <a:rPr lang="en-US" sz="2000" i="1">
                                      <a:latin typeface="Cambria Math" panose="02040503050406030204" pitchFamily="18" charset="0"/>
                                    </a:rPr>
                                    <m:t>𝑘</m:t>
                                  </m:r>
                                </m:den>
                              </m:f>
                              <m:r>
                                <a:rPr lang="en-US" sz="2000" i="1">
                                  <a:latin typeface="Cambria Math" panose="02040503050406030204" pitchFamily="18" charset="0"/>
                                </a:rPr>
                                <m:t>)</m:t>
                              </m:r>
                            </m:e>
                          </m:func>
                          <m:r>
                            <a:rPr lang="en-US" sz="2000" i="1">
                              <a:latin typeface="Cambria Math" panose="02040503050406030204" pitchFamily="18" charset="0"/>
                            </a:rPr>
                            <m:t>…2</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b="0" i="1" smtClean="0">
                                      <a:latin typeface="Cambria Math" panose="02040503050406030204" pitchFamily="18" charset="0"/>
                                    </a:rPr>
                                    <m:t>𝑘</m:t>
                                  </m:r>
                                  <m:r>
                                    <a:rPr lang="en-US" sz="2000" i="1">
                                      <a:latin typeface="Cambria Math" panose="02040503050406030204" pitchFamily="18" charset="0"/>
                                    </a:rPr>
                                    <m:t>−1)</m:t>
                                  </m:r>
                                  <m:r>
                                    <a:rPr lang="en-US" sz="2000" i="1" smtClean="0">
                                      <a:latin typeface="Cambria Math" panose="02040503050406030204" pitchFamily="18" charset="0"/>
                                      <a:ea typeface="Cambria Math" panose="02040503050406030204" pitchFamily="18" charset="0"/>
                                    </a:rPr>
                                    <m:t> </m:t>
                                  </m:r>
                                </m:num>
                                <m:den>
                                  <m:r>
                                    <a:rPr lang="en-US" sz="2000" i="1">
                                      <a:latin typeface="Cambria Math" panose="02040503050406030204" pitchFamily="18" charset="0"/>
                                    </a:rPr>
                                    <m:t>𝑘</m:t>
                                  </m:r>
                                </m:den>
                              </m:f>
                              <m:r>
                                <a:rPr lang="en-US" sz="2000" i="1">
                                  <a:latin typeface="Cambria Math" panose="02040503050406030204" pitchFamily="18" charset="0"/>
                                </a:rPr>
                                <m:t>)</m:t>
                              </m:r>
                            </m:e>
                          </m:func>
                        </m:e>
                      </m:func>
                      <m:r>
                        <a:rPr lang="en-US" sz="2000" b="0" i="1" smtClean="0">
                          <a:latin typeface="Cambria Math" panose="02040503050406030204" pitchFamily="18" charset="0"/>
                        </a:rPr>
                        <m:t>]</m:t>
                      </m:r>
                    </m:oMath>
                  </m:oMathPara>
                </a14:m>
                <a:endParaRPr lang="en-US" sz="2000" dirty="0"/>
              </a:p>
            </p:txBody>
          </p:sp>
        </mc:Choice>
        <mc:Fallback xmlns="">
          <p:sp>
            <p:nvSpPr>
              <p:cNvPr id="6" name="TextBox 24">
                <a:extLst>
                  <a:ext uri="{FF2B5EF4-FFF2-40B4-BE49-F238E27FC236}">
                    <a16:creationId xmlns:a16="http://schemas.microsoft.com/office/drawing/2014/main" id="{F9CBD320-C34D-4AF9-B201-FDE01BEB5F5B}"/>
                  </a:ext>
                </a:extLst>
              </p:cNvPr>
              <p:cNvSpPr txBox="1">
                <a:spLocks noRot="1" noChangeAspect="1" noMove="1" noResize="1" noEditPoints="1" noAdjustHandles="1" noChangeArrowheads="1" noChangeShapeType="1" noTextEdit="1"/>
              </p:cNvSpPr>
              <p:nvPr/>
            </p:nvSpPr>
            <p:spPr>
              <a:xfrm>
                <a:off x="353148" y="745273"/>
                <a:ext cx="7876452" cy="999313"/>
              </a:xfrm>
              <a:prstGeom prst="rect">
                <a:avLst/>
              </a:prstGeom>
              <a:blipFill>
                <a:blip r:embed="rId2"/>
                <a:stretch>
                  <a:fillRect/>
                </a:stretch>
              </a:blipFill>
            </p:spPr>
            <p:txBody>
              <a:bodyPr/>
              <a:lstStyle/>
              <a:p>
                <a:r>
                  <a:rPr lang="en-US">
                    <a:noFill/>
                  </a:rPr>
                  <a:t> </a:t>
                </a:r>
              </a:p>
            </p:txBody>
          </p:sp>
        </mc:Fallback>
      </mc:AlternateContent>
      <p:sp>
        <p:nvSpPr>
          <p:cNvPr id="7" name="TextBox 25">
            <a:extLst>
              <a:ext uri="{FF2B5EF4-FFF2-40B4-BE49-F238E27FC236}">
                <a16:creationId xmlns:a16="http://schemas.microsoft.com/office/drawing/2014/main" id="{AC3DD1BE-90A2-434D-9761-2CD4A762F2DB}"/>
              </a:ext>
            </a:extLst>
          </p:cNvPr>
          <p:cNvSpPr txBox="1"/>
          <p:nvPr/>
        </p:nvSpPr>
        <p:spPr>
          <a:xfrm>
            <a:off x="8422201" y="1143000"/>
            <a:ext cx="681597" cy="461665"/>
          </a:xfrm>
          <a:prstGeom prst="rect">
            <a:avLst/>
          </a:prstGeom>
          <a:noFill/>
        </p:spPr>
        <p:txBody>
          <a:bodyPr wrap="none" rtlCol="0">
            <a:spAutoFit/>
          </a:bodyPr>
          <a:lstStyle/>
          <a:p>
            <a:r>
              <a:rPr lang="en-US" sz="2400" dirty="0"/>
              <a:t>(22)</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5152193-30B6-4FC5-9C67-5193C3EBF105}"/>
                  </a:ext>
                </a:extLst>
              </p:cNvPr>
              <p:cNvSpPr txBox="1"/>
              <p:nvPr/>
            </p:nvSpPr>
            <p:spPr>
              <a:xfrm>
                <a:off x="3505200" y="1888273"/>
                <a:ext cx="185512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𝐿𝐺</m:t>
                              </m:r>
                            </m:sub>
                          </m:sSub>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𝑃</m:t>
                          </m:r>
                        </m:e>
                      </m:d>
                      <m:r>
                        <a:rPr lang="en-US" sz="2000" b="0" i="1" smtClean="0">
                          <a:latin typeface="Cambria Math" panose="02040503050406030204" pitchFamily="18" charset="0"/>
                        </a:rPr>
                        <m:t>∗[</m:t>
                      </m:r>
                      <m:r>
                        <a:rPr lang="en-US" sz="2000" b="0" i="1" smtClean="0">
                          <a:latin typeface="Cambria Math" panose="02040503050406030204" pitchFamily="18" charset="0"/>
                        </a:rPr>
                        <m:t>𝑞</m:t>
                      </m:r>
                      <m:r>
                        <a:rPr lang="en-US" sz="2000" b="0" i="1" smtClean="0">
                          <a:latin typeface="Cambria Math" panose="02040503050406030204" pitchFamily="18" charset="0"/>
                        </a:rPr>
                        <m:t>]</m:t>
                      </m:r>
                    </m:oMath>
                  </m:oMathPara>
                </a14:m>
                <a:endParaRPr lang="en-US" sz="2000" dirty="0"/>
              </a:p>
            </p:txBody>
          </p:sp>
        </mc:Choice>
        <mc:Fallback xmlns="">
          <p:sp>
            <p:nvSpPr>
              <p:cNvPr id="8" name="TextBox 7">
                <a:extLst>
                  <a:ext uri="{FF2B5EF4-FFF2-40B4-BE49-F238E27FC236}">
                    <a16:creationId xmlns:a16="http://schemas.microsoft.com/office/drawing/2014/main" id="{65152193-30B6-4FC5-9C67-5193C3EBF105}"/>
                  </a:ext>
                </a:extLst>
              </p:cNvPr>
              <p:cNvSpPr txBox="1">
                <a:spLocks noRot="1" noChangeAspect="1" noMove="1" noResize="1" noEditPoints="1" noAdjustHandles="1" noChangeArrowheads="1" noChangeShapeType="1" noTextEdit="1"/>
              </p:cNvSpPr>
              <p:nvPr/>
            </p:nvSpPr>
            <p:spPr>
              <a:xfrm>
                <a:off x="3505200" y="1888273"/>
                <a:ext cx="1855123" cy="307777"/>
              </a:xfrm>
              <a:prstGeom prst="rect">
                <a:avLst/>
              </a:prstGeom>
              <a:blipFill>
                <a:blip r:embed="rId3"/>
                <a:stretch>
                  <a:fillRect r="-4605" b="-38000"/>
                </a:stretch>
              </a:blipFill>
            </p:spPr>
            <p:txBody>
              <a:bodyPr/>
              <a:lstStyle/>
              <a:p>
                <a:r>
                  <a:rPr lang="en-US">
                    <a:noFill/>
                  </a:rPr>
                  <a:t> </a:t>
                </a:r>
              </a:p>
            </p:txBody>
          </p:sp>
        </mc:Fallback>
      </mc:AlternateContent>
      <p:sp>
        <p:nvSpPr>
          <p:cNvPr id="9" name="TextBox 18">
            <a:extLst>
              <a:ext uri="{FF2B5EF4-FFF2-40B4-BE49-F238E27FC236}">
                <a16:creationId xmlns:a16="http://schemas.microsoft.com/office/drawing/2014/main" id="{E9DC69B6-4318-45BF-9136-CA510DCEB19D}"/>
              </a:ext>
            </a:extLst>
          </p:cNvPr>
          <p:cNvSpPr txBox="1"/>
          <p:nvPr/>
        </p:nvSpPr>
        <p:spPr>
          <a:xfrm>
            <a:off x="8422200" y="1847178"/>
            <a:ext cx="681597" cy="461665"/>
          </a:xfrm>
          <a:prstGeom prst="rect">
            <a:avLst/>
          </a:prstGeom>
          <a:noFill/>
        </p:spPr>
        <p:txBody>
          <a:bodyPr wrap="none" rtlCol="0">
            <a:spAutoFit/>
          </a:bodyPr>
          <a:lstStyle/>
          <a:p>
            <a:r>
              <a:rPr lang="en-US" sz="2400" dirty="0"/>
              <a:t>(23)</a:t>
            </a:r>
          </a:p>
        </p:txBody>
      </p:sp>
      <p:sp>
        <p:nvSpPr>
          <p:cNvPr id="10" name="Rectangle 5">
            <a:extLst>
              <a:ext uri="{FF2B5EF4-FFF2-40B4-BE49-F238E27FC236}">
                <a16:creationId xmlns:a16="http://schemas.microsoft.com/office/drawing/2014/main" id="{09AD5881-A49F-48B9-BEF7-96A4DF3AF081}"/>
              </a:ext>
            </a:extLst>
          </p:cNvPr>
          <p:cNvSpPr/>
          <p:nvPr/>
        </p:nvSpPr>
        <p:spPr>
          <a:xfrm>
            <a:off x="228600" y="2425657"/>
            <a:ext cx="9033641" cy="430887"/>
          </a:xfrm>
          <a:prstGeom prst="rect">
            <a:avLst/>
          </a:prstGeom>
        </p:spPr>
        <p:txBody>
          <a:bodyPr wrap="square">
            <a:spAutoFit/>
          </a:bodyPr>
          <a:lstStyle/>
          <a:p>
            <a:r>
              <a:rPr lang="en-US" sz="2200" dirty="0">
                <a:solidFill>
                  <a:srgbClr val="000000"/>
                </a:solidFill>
              </a:rPr>
              <a:t>The distance between strand 1 and any other strand </a:t>
            </a:r>
            <a:r>
              <a:rPr lang="en-US" sz="2200" i="1" dirty="0" err="1">
                <a:solidFill>
                  <a:srgbClr val="000000"/>
                </a:solidFill>
              </a:rPr>
              <a:t>i</a:t>
            </a:r>
            <a:r>
              <a:rPr lang="en-US" sz="2200" dirty="0">
                <a:solidFill>
                  <a:srgbClr val="000000"/>
                </a:solidFill>
              </a:rPr>
              <a:t> is given by</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1" name="TextBox 22">
                <a:extLst>
                  <a:ext uri="{FF2B5EF4-FFF2-40B4-BE49-F238E27FC236}">
                    <a16:creationId xmlns:a16="http://schemas.microsoft.com/office/drawing/2014/main" id="{08DC154A-D168-4C20-8469-AE98C2D870E3}"/>
                  </a:ext>
                </a:extLst>
              </p:cNvPr>
              <p:cNvSpPr txBox="1"/>
              <p:nvPr/>
            </p:nvSpPr>
            <p:spPr>
              <a:xfrm>
                <a:off x="1859943" y="2976602"/>
                <a:ext cx="5424114" cy="5972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rPr>
                            <m:t>1</m:t>
                          </m:r>
                          <m:r>
                            <a:rPr lang="en-US" sz="2000" b="0" i="1" smtClean="0">
                              <a:latin typeface="Cambria Math" panose="02040503050406030204" pitchFamily="18" charset="0"/>
                            </a:rPr>
                            <m:t>𝑖</m:t>
                          </m:r>
                        </m:sub>
                      </m:sSub>
                      <m:r>
                        <a:rPr lang="en-US" sz="2000" b="0" i="1" smtClean="0">
                          <a:latin typeface="Cambria Math" panose="02040503050406030204" pitchFamily="18" charset="0"/>
                        </a:rPr>
                        <m:t>=2∗</m:t>
                      </m:r>
                      <m:sSub>
                        <m:sSubPr>
                          <m:ctrlPr>
                            <a:rPr lang="en-US" sz="2000" i="1">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𝑅</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rPr>
                                    <m:t>1</m:t>
                                  </m:r>
                                  <m:r>
                                    <a:rPr lang="en-US" sz="2000" b="0" i="1" smtClean="0">
                                      <a:latin typeface="Cambria Math" panose="02040503050406030204" pitchFamily="18" charset="0"/>
                                    </a:rPr>
                                    <m:t>𝑖</m:t>
                                  </m:r>
                                </m:sub>
                              </m:sSub>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e>
                      </m:func>
                      <m:r>
                        <a:rPr lang="en-US" sz="2000" b="0" i="1" smtClean="0">
                          <a:latin typeface="Cambria Math" panose="02040503050406030204" pitchFamily="18" charset="0"/>
                        </a:rPr>
                        <m:t>=</m:t>
                      </m:r>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rPr>
                            <m:t>𝑏</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m:t>
                          </m:r>
                          <m:f>
                            <m:fPr>
                              <m:ctrlPr>
                                <a:rPr lang="en-US" sz="2000" i="1">
                                  <a:latin typeface="Cambria Math" panose="02040503050406030204" pitchFamily="18" charset="0"/>
                                </a:rPr>
                              </m:ctrlPr>
                            </m:fPr>
                            <m:num>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r>
                                    <a:rPr lang="en-US" sz="2000" b="0" i="1" smtClean="0">
                                      <a:latin typeface="Cambria Math" panose="02040503050406030204" pitchFamily="18" charset="0"/>
                                    </a:rPr>
                                    <m:t>−1</m:t>
                                  </m:r>
                                </m:e>
                              </m:d>
                              <m:r>
                                <a:rPr lang="en-US" sz="2000" b="0" i="1" smtClean="0">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𝜋</m:t>
                              </m:r>
                            </m:num>
                            <m:den>
                              <m:r>
                                <a:rPr lang="en-US" sz="2000" b="0" i="1" smtClean="0">
                                  <a:latin typeface="Cambria Math" panose="02040503050406030204" pitchFamily="18" charset="0"/>
                                </a:rPr>
                                <m:t>𝑘</m:t>
                              </m:r>
                            </m:den>
                          </m:f>
                          <m:r>
                            <a:rPr lang="en-US" sz="2000" i="1">
                              <a:latin typeface="Cambria Math" panose="02040503050406030204" pitchFamily="18" charset="0"/>
                            </a:rPr>
                            <m:t>)</m:t>
                          </m:r>
                        </m:e>
                      </m:func>
                    </m:oMath>
                  </m:oMathPara>
                </a14:m>
                <a:endParaRPr lang="en-US" sz="2000" dirty="0"/>
              </a:p>
            </p:txBody>
          </p:sp>
        </mc:Choice>
        <mc:Fallback xmlns="">
          <p:sp>
            <p:nvSpPr>
              <p:cNvPr id="11" name="TextBox 22">
                <a:extLst>
                  <a:ext uri="{FF2B5EF4-FFF2-40B4-BE49-F238E27FC236}">
                    <a16:creationId xmlns:a16="http://schemas.microsoft.com/office/drawing/2014/main" id="{08DC154A-D168-4C20-8469-AE98C2D870E3}"/>
                  </a:ext>
                </a:extLst>
              </p:cNvPr>
              <p:cNvSpPr txBox="1">
                <a:spLocks noRot="1" noChangeAspect="1" noMove="1" noResize="1" noEditPoints="1" noAdjustHandles="1" noChangeArrowheads="1" noChangeShapeType="1" noTextEdit="1"/>
              </p:cNvSpPr>
              <p:nvPr/>
            </p:nvSpPr>
            <p:spPr>
              <a:xfrm>
                <a:off x="1859943" y="2976602"/>
                <a:ext cx="5424114" cy="597279"/>
              </a:xfrm>
              <a:prstGeom prst="rect">
                <a:avLst/>
              </a:prstGeom>
              <a:blipFill>
                <a:blip r:embed="rId4"/>
                <a:stretch>
                  <a:fillRect/>
                </a:stretch>
              </a:blipFill>
            </p:spPr>
            <p:txBody>
              <a:bodyPr/>
              <a:lstStyle/>
              <a:p>
                <a:r>
                  <a:rPr lang="en-US">
                    <a:noFill/>
                  </a:rPr>
                  <a:t> </a:t>
                </a:r>
              </a:p>
            </p:txBody>
          </p:sp>
        </mc:Fallback>
      </mc:AlternateContent>
      <p:sp>
        <p:nvSpPr>
          <p:cNvPr id="12" name="TextBox 23">
            <a:extLst>
              <a:ext uri="{FF2B5EF4-FFF2-40B4-BE49-F238E27FC236}">
                <a16:creationId xmlns:a16="http://schemas.microsoft.com/office/drawing/2014/main" id="{B492D8EE-2068-44E9-8267-95039FD6D910}"/>
              </a:ext>
            </a:extLst>
          </p:cNvPr>
          <p:cNvSpPr txBox="1"/>
          <p:nvPr/>
        </p:nvSpPr>
        <p:spPr>
          <a:xfrm>
            <a:off x="8422200" y="3078628"/>
            <a:ext cx="681597" cy="461665"/>
          </a:xfrm>
          <a:prstGeom prst="rect">
            <a:avLst/>
          </a:prstGeom>
          <a:noFill/>
        </p:spPr>
        <p:txBody>
          <a:bodyPr wrap="none" rtlCol="0">
            <a:spAutoFit/>
          </a:bodyPr>
          <a:lstStyle/>
          <a:p>
            <a:r>
              <a:rPr lang="en-US" sz="2400" dirty="0"/>
              <a:t>(21)</a:t>
            </a:r>
          </a:p>
        </p:txBody>
      </p:sp>
      <p:sp>
        <p:nvSpPr>
          <p:cNvPr id="14" name="Rectangle 6">
            <a:extLst>
              <a:ext uri="{FF2B5EF4-FFF2-40B4-BE49-F238E27FC236}">
                <a16:creationId xmlns:a16="http://schemas.microsoft.com/office/drawing/2014/main" id="{8A5D1290-C748-4F01-8641-F588E3D6E183}"/>
              </a:ext>
            </a:extLst>
          </p:cNvPr>
          <p:cNvSpPr/>
          <p:nvPr/>
        </p:nvSpPr>
        <p:spPr>
          <a:xfrm>
            <a:off x="228600" y="3734638"/>
            <a:ext cx="8763000" cy="769441"/>
          </a:xfrm>
          <a:prstGeom prst="rect">
            <a:avLst/>
          </a:prstGeom>
        </p:spPr>
        <p:txBody>
          <a:bodyPr wrap="square">
            <a:spAutoFit/>
          </a:bodyPr>
          <a:lstStyle/>
          <a:p>
            <a:pPr algn="just"/>
            <a:r>
              <a:rPr lang="en-US" sz="2200" dirty="0">
                <a:solidFill>
                  <a:srgbClr val="000000"/>
                </a:solidFill>
              </a:rPr>
              <a:t>Equation (21) can be used to expand the numerator of the second log term of Equation (18):</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5" name="TextBox 24">
                <a:extLst>
                  <a:ext uri="{FF2B5EF4-FFF2-40B4-BE49-F238E27FC236}">
                    <a16:creationId xmlns:a16="http://schemas.microsoft.com/office/drawing/2014/main" id="{86D81F7E-E099-4DCE-B67D-A8EEFF58B380}"/>
                  </a:ext>
                </a:extLst>
              </p:cNvPr>
              <p:cNvSpPr txBox="1"/>
              <p:nvPr/>
            </p:nvSpPr>
            <p:spPr>
              <a:xfrm>
                <a:off x="405174" y="4471212"/>
                <a:ext cx="7876452" cy="9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rPr>
                            <m:t>12</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rPr>
                            <m:t>1</m:t>
                          </m:r>
                          <m:r>
                            <a:rPr lang="en-US" sz="2000" i="1">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rPr>
                            <m:t>1</m:t>
                          </m:r>
                          <m:r>
                            <a:rPr lang="en-US" sz="2000" b="0" i="1" smtClean="0">
                              <a:latin typeface="Cambria Math" panose="02040503050406030204" pitchFamily="18" charset="0"/>
                            </a:rPr>
                            <m:t>𝑘</m:t>
                          </m:r>
                        </m:sub>
                      </m:sSub>
                    </m:oMath>
                  </m:oMathPara>
                </a14:m>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rPr>
                            <m:t>𝑠</m:t>
                          </m:r>
                        </m:sub>
                      </m:sSub>
                      <m:r>
                        <a:rPr lang="en-US" sz="2000" i="1">
                          <a:latin typeface="Cambria Math" panose="02040503050406030204" pitchFamily="18" charset="0"/>
                        </a:rPr>
                        <m:t>∗</m:t>
                      </m:r>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𝑅</m:t>
                          </m:r>
                        </m:e>
                        <m:sub>
                          <m:r>
                            <a:rPr lang="en-US" sz="2000" b="0" i="1" smtClean="0">
                              <a:latin typeface="Cambria Math" panose="02040503050406030204" pitchFamily="18" charset="0"/>
                            </a:rPr>
                            <m:t>𝑏</m:t>
                          </m:r>
                        </m:sub>
                        <m:sup>
                          <m:r>
                            <a:rPr lang="en-US" sz="2000" b="0" i="1" smtClean="0">
                              <a:latin typeface="Cambria Math" panose="02040503050406030204" pitchFamily="18" charset="0"/>
                            </a:rPr>
                            <m:t>𝑘</m:t>
                          </m:r>
                          <m:r>
                            <a:rPr lang="en-US" sz="2000" b="0" i="1" smtClean="0">
                              <a:latin typeface="Cambria Math" panose="02040503050406030204" pitchFamily="18" charset="0"/>
                            </a:rPr>
                            <m:t>−1</m:t>
                          </m:r>
                        </m:sup>
                      </m:sSubSup>
                      <m:r>
                        <a:rPr lang="en-US" sz="2000" b="0" i="1" smtClean="0">
                          <a:latin typeface="Cambria Math" panose="02040503050406030204" pitchFamily="18" charset="0"/>
                        </a:rPr>
                        <m:t>[</m:t>
                      </m:r>
                      <m:r>
                        <a:rPr lang="en-US" sz="2000" i="1">
                          <a:latin typeface="Cambria Math" panose="02040503050406030204" pitchFamily="18" charset="0"/>
                        </a:rPr>
                        <m:t>2</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𝜋</m:t>
                                  </m:r>
                                </m:num>
                                <m:den>
                                  <m:r>
                                    <a:rPr lang="en-US" sz="2000" i="1">
                                      <a:latin typeface="Cambria Math" panose="02040503050406030204" pitchFamily="18" charset="0"/>
                                    </a:rPr>
                                    <m:t>𝑘</m:t>
                                  </m:r>
                                </m:den>
                              </m:f>
                            </m:e>
                          </m:d>
                        </m:e>
                      </m:func>
                      <m:r>
                        <a:rPr lang="en-US" sz="2000" b="0" i="1" smtClean="0">
                          <a:latin typeface="Cambria Math" panose="02040503050406030204" pitchFamily="18" charset="0"/>
                        </a:rPr>
                        <m:t>∗</m:t>
                      </m:r>
                      <m:r>
                        <a:rPr lang="en-US" sz="2000" i="1">
                          <a:latin typeface="Cambria Math" panose="02040503050406030204" pitchFamily="18" charset="0"/>
                        </a:rPr>
                        <m:t>2</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b="0" i="1" smtClean="0">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num>
                                <m:den>
                                  <m:r>
                                    <a:rPr lang="en-US" sz="2000" i="1">
                                      <a:latin typeface="Cambria Math" panose="02040503050406030204" pitchFamily="18" charset="0"/>
                                    </a:rPr>
                                    <m:t>𝑘</m:t>
                                  </m:r>
                                </m:den>
                              </m:f>
                            </m:e>
                          </m:d>
                          <m:r>
                            <a:rPr lang="en-US" sz="2000" b="0" i="1" smtClean="0">
                              <a:latin typeface="Cambria Math" panose="02040503050406030204" pitchFamily="18" charset="0"/>
                            </a:rPr>
                            <m:t>…</m:t>
                          </m:r>
                          <m:r>
                            <a:rPr lang="en-US" sz="2000" i="1">
                              <a:latin typeface="Cambria Math" panose="02040503050406030204" pitchFamily="18" charset="0"/>
                            </a:rPr>
                            <m:t>2</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𝜋</m:t>
                                  </m:r>
                                </m:num>
                                <m:den>
                                  <m:r>
                                    <a:rPr lang="en-US" sz="2000" i="1">
                                      <a:latin typeface="Cambria Math" panose="02040503050406030204" pitchFamily="18" charset="0"/>
                                    </a:rPr>
                                    <m:t>𝑘</m:t>
                                  </m:r>
                                </m:den>
                              </m:f>
                              <m:r>
                                <a:rPr lang="en-US" sz="2000" i="1">
                                  <a:latin typeface="Cambria Math" panose="02040503050406030204" pitchFamily="18" charset="0"/>
                                </a:rPr>
                                <m:t>)</m:t>
                              </m:r>
                            </m:e>
                          </m:func>
                          <m:r>
                            <a:rPr lang="en-US" sz="2000" i="1">
                              <a:latin typeface="Cambria Math" panose="02040503050406030204" pitchFamily="18" charset="0"/>
                            </a:rPr>
                            <m:t>…2</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b="0" i="1" smtClean="0">
                                      <a:latin typeface="Cambria Math" panose="02040503050406030204" pitchFamily="18" charset="0"/>
                                    </a:rPr>
                                    <m:t>𝑘</m:t>
                                  </m:r>
                                  <m:r>
                                    <a:rPr lang="en-US" sz="2000" i="1">
                                      <a:latin typeface="Cambria Math" panose="02040503050406030204" pitchFamily="18" charset="0"/>
                                    </a:rPr>
                                    <m:t>−1)</m:t>
                                  </m:r>
                                  <m:r>
                                    <a:rPr lang="en-US" sz="2000" i="1" smtClean="0">
                                      <a:latin typeface="Cambria Math" panose="02040503050406030204" pitchFamily="18" charset="0"/>
                                      <a:ea typeface="Cambria Math" panose="02040503050406030204" pitchFamily="18" charset="0"/>
                                    </a:rPr>
                                    <m:t> </m:t>
                                  </m:r>
                                </m:num>
                                <m:den>
                                  <m:r>
                                    <a:rPr lang="en-US" sz="2000" i="1">
                                      <a:latin typeface="Cambria Math" panose="02040503050406030204" pitchFamily="18" charset="0"/>
                                    </a:rPr>
                                    <m:t>𝑘</m:t>
                                  </m:r>
                                </m:den>
                              </m:f>
                              <m:r>
                                <a:rPr lang="en-US" sz="2000" i="1">
                                  <a:latin typeface="Cambria Math" panose="02040503050406030204" pitchFamily="18" charset="0"/>
                                </a:rPr>
                                <m:t>)</m:t>
                              </m:r>
                            </m:e>
                          </m:func>
                        </m:e>
                      </m:func>
                      <m:r>
                        <a:rPr lang="en-US" sz="2000" b="0" i="1" smtClean="0">
                          <a:latin typeface="Cambria Math" panose="02040503050406030204" pitchFamily="18" charset="0"/>
                        </a:rPr>
                        <m:t>]</m:t>
                      </m:r>
                    </m:oMath>
                  </m:oMathPara>
                </a14:m>
                <a:endParaRPr lang="en-US" sz="2000" dirty="0"/>
              </a:p>
            </p:txBody>
          </p:sp>
        </mc:Choice>
        <mc:Fallback xmlns="">
          <p:sp>
            <p:nvSpPr>
              <p:cNvPr id="15" name="TextBox 24">
                <a:extLst>
                  <a:ext uri="{FF2B5EF4-FFF2-40B4-BE49-F238E27FC236}">
                    <a16:creationId xmlns:a16="http://schemas.microsoft.com/office/drawing/2014/main" id="{86D81F7E-E099-4DCE-B67D-A8EEFF58B380}"/>
                  </a:ext>
                </a:extLst>
              </p:cNvPr>
              <p:cNvSpPr txBox="1">
                <a:spLocks noRot="1" noChangeAspect="1" noMove="1" noResize="1" noEditPoints="1" noAdjustHandles="1" noChangeArrowheads="1" noChangeShapeType="1" noTextEdit="1"/>
              </p:cNvSpPr>
              <p:nvPr/>
            </p:nvSpPr>
            <p:spPr>
              <a:xfrm>
                <a:off x="405174" y="4471212"/>
                <a:ext cx="7876452" cy="999313"/>
              </a:xfrm>
              <a:prstGeom prst="rect">
                <a:avLst/>
              </a:prstGeom>
              <a:blipFill>
                <a:blip r:embed="rId5"/>
                <a:stretch>
                  <a:fillRect/>
                </a:stretch>
              </a:blipFill>
            </p:spPr>
            <p:txBody>
              <a:bodyPr/>
              <a:lstStyle/>
              <a:p>
                <a:r>
                  <a:rPr lang="en-US">
                    <a:noFill/>
                  </a:rPr>
                  <a:t> </a:t>
                </a:r>
              </a:p>
            </p:txBody>
          </p:sp>
        </mc:Fallback>
      </mc:AlternateContent>
      <p:sp>
        <p:nvSpPr>
          <p:cNvPr id="16" name="TextBox 25">
            <a:extLst>
              <a:ext uri="{FF2B5EF4-FFF2-40B4-BE49-F238E27FC236}">
                <a16:creationId xmlns:a16="http://schemas.microsoft.com/office/drawing/2014/main" id="{4812D6FA-DD1A-48F6-ACFA-A1745E109240}"/>
              </a:ext>
            </a:extLst>
          </p:cNvPr>
          <p:cNvSpPr txBox="1"/>
          <p:nvPr/>
        </p:nvSpPr>
        <p:spPr>
          <a:xfrm>
            <a:off x="8422200" y="4878707"/>
            <a:ext cx="681597" cy="461665"/>
          </a:xfrm>
          <a:prstGeom prst="rect">
            <a:avLst/>
          </a:prstGeom>
          <a:noFill/>
        </p:spPr>
        <p:txBody>
          <a:bodyPr wrap="none" rtlCol="0">
            <a:spAutoFit/>
          </a:bodyPr>
          <a:lstStyle/>
          <a:p>
            <a:r>
              <a:rPr lang="en-US" sz="2400" dirty="0"/>
              <a:t>(22)</a:t>
            </a:r>
          </a:p>
        </p:txBody>
      </p:sp>
    </p:spTree>
    <p:extLst>
      <p:ext uri="{BB962C8B-B14F-4D97-AF65-F5344CB8AC3E}">
        <p14:creationId xmlns:p14="http://schemas.microsoft.com/office/powerpoint/2010/main" val="3696523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lstStyle/>
          <a:p>
            <a:r>
              <a:rPr lang="en-US" sz="3200" dirty="0"/>
              <a:t>Concentric Neutral Cable Underground Lines</a:t>
            </a:r>
            <a:r>
              <a:rPr lang="en-US" sz="4000" dirty="0"/>
              <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9" name="TextBox 26">
                <a:extLst>
                  <a:ext uri="{FF2B5EF4-FFF2-40B4-BE49-F238E27FC236}">
                    <a16:creationId xmlns:a16="http://schemas.microsoft.com/office/drawing/2014/main" id="{F5537F0B-118A-41DB-BC81-D9C8C4FBE1F6}"/>
                  </a:ext>
                </a:extLst>
              </p:cNvPr>
              <p:cNvSpPr txBox="1"/>
              <p:nvPr/>
            </p:nvSpPr>
            <p:spPr>
              <a:xfrm>
                <a:off x="1226340" y="803895"/>
                <a:ext cx="6691319" cy="582082"/>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ea typeface="Cambria Math" panose="02040503050406030204" pitchFamily="18" charset="0"/>
                          </a:rPr>
                          <m:t>𝑝</m:t>
                        </m:r>
                        <m:r>
                          <a:rPr lang="en-US" altLang="zh-CN" sz="2000" b="0" i="1" smtClean="0">
                            <a:latin typeface="Cambria Math" panose="02040503050406030204" pitchFamily="18" charset="0"/>
                            <a:ea typeface="Cambria Math" panose="02040503050406030204" pitchFamily="18" charset="0"/>
                          </a:rPr>
                          <m:t>1</m:t>
                        </m:r>
                      </m:sub>
                    </m:sSub>
                  </m:oMath>
                </a14:m>
                <a:r>
                  <a:rPr lang="en-US" sz="2000" dirty="0"/>
                  <a:t>=</a:t>
                </a:r>
                <a14:m>
                  <m:oMath xmlns:m="http://schemas.openxmlformats.org/officeDocument/2006/math">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𝑝</m:t>
                            </m:r>
                          </m:sub>
                        </m:sSub>
                      </m:num>
                      <m:den>
                        <m:r>
                          <a:rPr lang="en-US" sz="2000" i="1">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𝜋𝜀</m:t>
                        </m:r>
                      </m:den>
                    </m:f>
                    <m:r>
                      <a:rPr lang="en-US" sz="2000" i="1">
                        <a:latin typeface="Cambria Math" panose="02040503050406030204" pitchFamily="18" charset="0"/>
                        <a:ea typeface="Cambria Math" panose="02040503050406030204" pitchFamily="18" charset="0"/>
                      </a:rPr>
                      <m:t> </m:t>
                    </m:r>
                    <m:d>
                      <m:dPr>
                        <m:begChr m:val="["/>
                        <m:endChr m:val="]"/>
                        <m:ctrlPr>
                          <a:rPr lang="en-US" sz="2000" i="1">
                            <a:latin typeface="Cambria Math" panose="02040503050406030204" pitchFamily="18" charset="0"/>
                            <a:ea typeface="Cambria Math" panose="02040503050406030204" pitchFamily="18" charset="0"/>
                          </a:rPr>
                        </m:ctrlPr>
                      </m:dPr>
                      <m:e>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𝑐</m:t>
                                    </m:r>
                                  </m:sub>
                                </m:sSub>
                              </m:den>
                            </m:f>
                          </m:e>
                        </m:func>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i="1">
                                <a:latin typeface="Cambria Math" panose="02040503050406030204" pitchFamily="18" charset="0"/>
                              </a:rPr>
                              <m:t>𝑘</m:t>
                            </m:r>
                          </m:den>
                        </m:f>
                        <m:d>
                          <m:dPr>
                            <m:ctrlPr>
                              <a:rPr lang="en-US" sz="2000" i="1">
                                <a:latin typeface="Cambria Math" panose="02040503050406030204" pitchFamily="18" charset="0"/>
                                <a:ea typeface="Cambria Math" panose="02040503050406030204" pitchFamily="18" charset="0"/>
                              </a:rPr>
                            </m:ctrlPr>
                          </m:dPr>
                          <m:e>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smtClean="0">
                                        <a:latin typeface="Cambria Math" panose="02040503050406030204" pitchFamily="18" charset="0"/>
                                      </a:rPr>
                                    </m:ctrlPr>
                                  </m:fPr>
                                  <m:num>
                                    <m:r>
                                      <m:rPr>
                                        <m:sty m:val="p"/>
                                      </m:rPr>
                                      <a:rPr lang="en-US" altLang="zh-CN" sz="2000" i="1">
                                        <a:latin typeface="Cambria Math" panose="02040503050406030204" pitchFamily="18" charset="0"/>
                                      </a:rPr>
                                      <m:t>k</m:t>
                                    </m:r>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𝑠</m:t>
                                        </m:r>
                                      </m:sub>
                                    </m:sSub>
                                    <m:r>
                                      <a:rPr lang="en-US" sz="2000" b="0" i="1" smtClean="0">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𝑅</m:t>
                                        </m:r>
                                      </m:e>
                                      <m:sub>
                                        <m:r>
                                          <a:rPr lang="en-US" sz="2000" i="1">
                                            <a:latin typeface="Cambria Math" panose="02040503050406030204" pitchFamily="18" charset="0"/>
                                          </a:rPr>
                                          <m:t>𝑏</m:t>
                                        </m:r>
                                      </m:sub>
                                      <m:sup>
                                        <m:r>
                                          <a:rPr lang="en-US" sz="2000" i="1">
                                            <a:latin typeface="Cambria Math" panose="02040503050406030204" pitchFamily="18" charset="0"/>
                                          </a:rPr>
                                          <m:t>𝑘</m:t>
                                        </m:r>
                                        <m:r>
                                          <a:rPr lang="en-US" sz="2000" b="0" i="1" smtClean="0">
                                            <a:latin typeface="Cambria Math" panose="02040503050406030204" pitchFamily="18" charset="0"/>
                                          </a:rPr>
                                          <m:t>−1</m:t>
                                        </m:r>
                                      </m:sup>
                                    </m:sSubSup>
                                  </m:num>
                                  <m:den>
                                    <m:sSubSup>
                                      <m:sSubSupPr>
                                        <m:ctrlPr>
                                          <a:rPr lang="en-US" sz="2000" i="1">
                                            <a:latin typeface="Cambria Math" panose="02040503050406030204" pitchFamily="18" charset="0"/>
                                          </a:rPr>
                                        </m:ctrlPr>
                                      </m:sSubSupPr>
                                      <m:e>
                                        <m:r>
                                          <a:rPr lang="en-US" sz="2000" b="0" i="1" smtClean="0">
                                            <a:latin typeface="Cambria Math" panose="02040503050406030204" pitchFamily="18" charset="0"/>
                                          </a:rPr>
                                          <m:t>𝑅</m:t>
                                        </m:r>
                                      </m:e>
                                      <m:sub>
                                        <m:r>
                                          <a:rPr lang="en-US" sz="2000" b="0" i="1" smtClean="0">
                                            <a:latin typeface="Cambria Math" panose="02040503050406030204" pitchFamily="18" charset="0"/>
                                          </a:rPr>
                                          <m:t>𝑏</m:t>
                                        </m:r>
                                      </m:sub>
                                      <m:sup>
                                        <m:r>
                                          <a:rPr lang="en-US" sz="2000" b="0" i="1" smtClean="0">
                                            <a:latin typeface="Cambria Math" panose="02040503050406030204" pitchFamily="18" charset="0"/>
                                          </a:rPr>
                                          <m:t>𝑘</m:t>
                                        </m:r>
                                      </m:sup>
                                    </m:sSubSup>
                                  </m:den>
                                </m:f>
                              </m:e>
                            </m:func>
                          </m:e>
                        </m:d>
                      </m:e>
                    </m:d>
                    <m:r>
                      <m:rPr>
                        <m:nor/>
                      </m:rPr>
                      <a:rPr lang="en-US" sz="2000" dirty="0"/>
                      <m:t>=</m:t>
                    </m:r>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𝑝</m:t>
                            </m:r>
                          </m:sub>
                        </m:sSub>
                      </m:num>
                      <m:den>
                        <m:r>
                          <a:rPr lang="en-US" sz="2000" i="1">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𝜋𝜀</m:t>
                        </m:r>
                      </m:den>
                    </m:f>
                    <m:r>
                      <a:rPr lang="en-US" sz="2000" i="1">
                        <a:latin typeface="Cambria Math" panose="02040503050406030204" pitchFamily="18" charset="0"/>
                        <a:ea typeface="Cambria Math" panose="02040503050406030204" pitchFamily="18" charset="0"/>
                      </a:rPr>
                      <m:t> </m:t>
                    </m:r>
                    <m:d>
                      <m:dPr>
                        <m:begChr m:val="["/>
                        <m:endChr m:val="]"/>
                        <m:ctrlPr>
                          <a:rPr lang="en-US" sz="2000" i="1">
                            <a:latin typeface="Cambria Math" panose="02040503050406030204" pitchFamily="18" charset="0"/>
                            <a:ea typeface="Cambria Math" panose="02040503050406030204" pitchFamily="18" charset="0"/>
                          </a:rPr>
                        </m:ctrlPr>
                      </m:dPr>
                      <m:e>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𝑐</m:t>
                                    </m:r>
                                  </m:sub>
                                </m:sSub>
                              </m:den>
                            </m:f>
                          </m:e>
                        </m:func>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𝑘</m:t>
                            </m:r>
                          </m:den>
                        </m:f>
                        <m:d>
                          <m:dPr>
                            <m:ctrlPr>
                              <a:rPr lang="en-US" sz="2000" i="1">
                                <a:latin typeface="Cambria Math" panose="02040503050406030204" pitchFamily="18" charset="0"/>
                                <a:ea typeface="Cambria Math" panose="02040503050406030204" pitchFamily="18" charset="0"/>
                              </a:rPr>
                            </m:ctrlPr>
                          </m:dPr>
                          <m:e>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m:rPr>
                                        <m:sty m:val="p"/>
                                      </m:rPr>
                                      <a:rPr lang="en-US" altLang="zh-CN" sz="2000" i="1">
                                        <a:latin typeface="Cambria Math" panose="02040503050406030204" pitchFamily="18" charset="0"/>
                                      </a:rPr>
                                      <m:t>k</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𝑠</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den>
                                </m:f>
                              </m:e>
                            </m:func>
                          </m:e>
                        </m:d>
                      </m:e>
                    </m:d>
                  </m:oMath>
                </a14:m>
                <a:endParaRPr lang="en-US" sz="2000" dirty="0"/>
              </a:p>
            </p:txBody>
          </p:sp>
        </mc:Choice>
        <mc:Fallback xmlns="">
          <p:sp>
            <p:nvSpPr>
              <p:cNvPr id="9" name="TextBox 26">
                <a:extLst>
                  <a:ext uri="{FF2B5EF4-FFF2-40B4-BE49-F238E27FC236}">
                    <a16:creationId xmlns:a16="http://schemas.microsoft.com/office/drawing/2014/main" id="{F5537F0B-118A-41DB-BC81-D9C8C4FBE1F6}"/>
                  </a:ext>
                </a:extLst>
              </p:cNvPr>
              <p:cNvSpPr txBox="1">
                <a:spLocks noRot="1" noChangeAspect="1" noMove="1" noResize="1" noEditPoints="1" noAdjustHandles="1" noChangeArrowheads="1" noChangeShapeType="1" noTextEdit="1"/>
              </p:cNvSpPr>
              <p:nvPr/>
            </p:nvSpPr>
            <p:spPr>
              <a:xfrm>
                <a:off x="1226340" y="803895"/>
                <a:ext cx="6691319" cy="582082"/>
              </a:xfrm>
              <a:prstGeom prst="rect">
                <a:avLst/>
              </a:prstGeom>
              <a:blipFill>
                <a:blip r:embed="rId2"/>
                <a:stretch>
                  <a:fillRect b="-2105"/>
                </a:stretch>
              </a:blipFill>
            </p:spPr>
            <p:txBody>
              <a:bodyPr/>
              <a:lstStyle/>
              <a:p>
                <a:r>
                  <a:rPr lang="en-US">
                    <a:noFill/>
                  </a:rPr>
                  <a:t> </a:t>
                </a:r>
              </a:p>
            </p:txBody>
          </p:sp>
        </mc:Fallback>
      </mc:AlternateContent>
      <p:sp>
        <p:nvSpPr>
          <p:cNvPr id="10" name="TextBox 27">
            <a:extLst>
              <a:ext uri="{FF2B5EF4-FFF2-40B4-BE49-F238E27FC236}">
                <a16:creationId xmlns:a16="http://schemas.microsoft.com/office/drawing/2014/main" id="{7EBB82CF-A707-4516-A811-520003682DFD}"/>
              </a:ext>
            </a:extLst>
          </p:cNvPr>
          <p:cNvSpPr txBox="1"/>
          <p:nvPr/>
        </p:nvSpPr>
        <p:spPr>
          <a:xfrm>
            <a:off x="8316849" y="903868"/>
            <a:ext cx="681597" cy="461665"/>
          </a:xfrm>
          <a:prstGeom prst="rect">
            <a:avLst/>
          </a:prstGeom>
          <a:noFill/>
        </p:spPr>
        <p:txBody>
          <a:bodyPr wrap="none" rtlCol="0">
            <a:spAutoFit/>
          </a:bodyPr>
          <a:lstStyle/>
          <a:p>
            <a:r>
              <a:rPr lang="en-US" sz="2400" dirty="0"/>
              <a:t>(</a:t>
            </a:r>
            <a:r>
              <a:rPr lang="en-US" altLang="zh-CN" sz="2400" dirty="0"/>
              <a:t>24</a:t>
            </a:r>
            <a:r>
              <a:rPr lang="en-US" sz="2400" dirty="0"/>
              <a:t>)</a:t>
            </a:r>
          </a:p>
        </p:txBody>
      </p:sp>
      <p:sp>
        <p:nvSpPr>
          <p:cNvPr id="11" name="Rectangle 1">
            <a:extLst>
              <a:ext uri="{FF2B5EF4-FFF2-40B4-BE49-F238E27FC236}">
                <a16:creationId xmlns:a16="http://schemas.microsoft.com/office/drawing/2014/main" id="{43F2A114-13C0-44A5-87E0-EDF5B3B09D50}"/>
              </a:ext>
            </a:extLst>
          </p:cNvPr>
          <p:cNvSpPr/>
          <p:nvPr/>
        </p:nvSpPr>
        <p:spPr>
          <a:xfrm>
            <a:off x="55179" y="1605440"/>
            <a:ext cx="9088821" cy="1107996"/>
          </a:xfrm>
          <a:prstGeom prst="rect">
            <a:avLst/>
          </a:prstGeom>
        </p:spPr>
        <p:txBody>
          <a:bodyPr wrap="square">
            <a:spAutoFit/>
          </a:bodyPr>
          <a:lstStyle/>
          <a:p>
            <a:pPr algn="just"/>
            <a:r>
              <a:rPr lang="en-US" sz="2200" dirty="0">
                <a:solidFill>
                  <a:srgbClr val="000000"/>
                </a:solidFill>
              </a:rPr>
              <a:t>Since the neutral strands are all grounded, Equation (24) gives the voltage drop between the phase conductor and ground. Therefore, the capacitance from phase to ground for a concentric neutral cable is given by</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2" name="TextBox 13">
                <a:extLst>
                  <a:ext uri="{FF2B5EF4-FFF2-40B4-BE49-F238E27FC236}">
                    <a16:creationId xmlns:a16="http://schemas.microsoft.com/office/drawing/2014/main" id="{95F2CB59-F3B2-42D5-9A5B-948F5ADBDBDE}"/>
                  </a:ext>
                </a:extLst>
              </p:cNvPr>
              <p:cNvSpPr txBox="1"/>
              <p:nvPr/>
            </p:nvSpPr>
            <p:spPr>
              <a:xfrm>
                <a:off x="2595963" y="2953343"/>
                <a:ext cx="4007251" cy="505395"/>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altLang="zh-CN" sz="2000" b="0" i="1" smtClean="0">
                            <a:latin typeface="Cambria Math" panose="02040503050406030204" pitchFamily="18" charset="0"/>
                            <a:ea typeface="Cambria Math" panose="02040503050406030204" pitchFamily="18" charset="0"/>
                          </a:rPr>
                          <m:t>𝑝𝑔</m:t>
                        </m:r>
                      </m:sub>
                    </m:sSub>
                  </m:oMath>
                </a14:m>
                <a:r>
                  <a:rPr lang="en-US" sz="2000" dirty="0"/>
                  <a:t>=</a:t>
                </a:r>
                <a14:m>
                  <m:oMath xmlns:m="http://schemas.openxmlformats.org/officeDocument/2006/math">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𝑝</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i="1">
                                <a:latin typeface="Cambria Math" panose="02040503050406030204" pitchFamily="18" charset="0"/>
                                <a:ea typeface="Cambria Math" panose="02040503050406030204" pitchFamily="18" charset="0"/>
                              </a:rPr>
                              <m:t>𝑝</m:t>
                            </m:r>
                            <m:r>
                              <a:rPr lang="en-US" altLang="zh-CN" sz="2000" b="0" i="1" smtClean="0">
                                <a:latin typeface="Cambria Math" panose="02040503050406030204" pitchFamily="18" charset="0"/>
                                <a:ea typeface="Cambria Math" panose="02040503050406030204" pitchFamily="18" charset="0"/>
                              </a:rPr>
                              <m:t>1</m:t>
                            </m:r>
                          </m:sub>
                        </m:sSub>
                      </m:den>
                    </m:f>
                    <m:r>
                      <a:rPr lang="en-US" sz="2000" b="0" i="1" smtClean="0">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𝜋𝜀</m:t>
                        </m:r>
                      </m:num>
                      <m:den>
                        <m:func>
                          <m:funcPr>
                            <m:ctrlPr>
                              <a:rPr lang="en-US" sz="2000" i="1" smtClean="0">
                                <a:latin typeface="Cambria Math" panose="02040503050406030204" pitchFamily="18" charset="0"/>
                              </a:rPr>
                            </m:ctrlPr>
                          </m:funcPr>
                          <m:fName>
                            <m:r>
                              <m:rPr>
                                <m:sty m:val="p"/>
                              </m:rPr>
                              <a:rPr lang="en-US" sz="2000" i="0" smtClean="0">
                                <a:latin typeface="Cambria Math" panose="02040503050406030204" pitchFamily="18" charset="0"/>
                              </a:rPr>
                              <m:t>ln</m:t>
                            </m:r>
                          </m:fName>
                          <m:e>
                            <m:d>
                              <m:dPr>
                                <m:ctrlPr>
                                  <a:rPr lang="en-US" sz="2000" b="0" i="1" smtClean="0">
                                    <a:latin typeface="Cambria Math" panose="02040503050406030204" pitchFamily="18" charset="0"/>
                                  </a:rPr>
                                </m:ctrlPr>
                              </m:dPr>
                              <m:e>
                                <m:f>
                                  <m:fPr>
                                    <m:type m:val="lin"/>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𝑐</m:t>
                                        </m:r>
                                      </m:sub>
                                    </m:sSub>
                                  </m:den>
                                </m:f>
                              </m:e>
                            </m:d>
                            <m:r>
                              <a:rPr lang="en-US" sz="2000" b="0" i="1" smtClean="0">
                                <a:latin typeface="Cambria Math" panose="02040503050406030204" pitchFamily="18" charset="0"/>
                              </a:rPr>
                              <m:t>−(</m:t>
                            </m:r>
                            <m:f>
                              <m:fPr>
                                <m:type m:val="lin"/>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𝑘</m:t>
                                </m:r>
                              </m:den>
                            </m:f>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ln</m:t>
                                </m:r>
                              </m:fName>
                              <m:e>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f>
                                  <m:fPr>
                                    <m:type m:val="lin"/>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𝑠</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b="0" i="1" smtClean="0">
                                            <a:latin typeface="Cambria Math" panose="02040503050406030204" pitchFamily="18" charset="0"/>
                                            <a:ea typeface="Cambria Math" panose="02040503050406030204" pitchFamily="18" charset="0"/>
                                          </a:rPr>
                                          <m:t>𝑏</m:t>
                                        </m:r>
                                      </m:sub>
                                    </m:sSub>
                                  </m:den>
                                </m:f>
                                <m:r>
                                  <a:rPr lang="en-US" sz="2000" b="0" i="1" smtClean="0">
                                    <a:latin typeface="Cambria Math" panose="02040503050406030204" pitchFamily="18" charset="0"/>
                                  </a:rPr>
                                  <m:t>)</m:t>
                                </m:r>
                              </m:e>
                            </m:func>
                          </m:e>
                        </m:func>
                      </m:den>
                    </m:f>
                  </m:oMath>
                </a14:m>
                <a:endParaRPr lang="en-US" sz="2000" dirty="0"/>
              </a:p>
            </p:txBody>
          </p:sp>
        </mc:Choice>
        <mc:Fallback xmlns="">
          <p:sp>
            <p:nvSpPr>
              <p:cNvPr id="12" name="TextBox 13">
                <a:extLst>
                  <a:ext uri="{FF2B5EF4-FFF2-40B4-BE49-F238E27FC236}">
                    <a16:creationId xmlns:a16="http://schemas.microsoft.com/office/drawing/2014/main" id="{95F2CB59-F3B2-42D5-9A5B-948F5ADBDBDE}"/>
                  </a:ext>
                </a:extLst>
              </p:cNvPr>
              <p:cNvSpPr txBox="1">
                <a:spLocks noRot="1" noChangeAspect="1" noMove="1" noResize="1" noEditPoints="1" noAdjustHandles="1" noChangeArrowheads="1" noChangeShapeType="1" noTextEdit="1"/>
              </p:cNvSpPr>
              <p:nvPr/>
            </p:nvSpPr>
            <p:spPr>
              <a:xfrm>
                <a:off x="2595963" y="2953343"/>
                <a:ext cx="4007251" cy="505395"/>
              </a:xfrm>
              <a:prstGeom prst="rect">
                <a:avLst/>
              </a:prstGeom>
              <a:blipFill>
                <a:blip r:embed="rId3"/>
                <a:stretch>
                  <a:fillRect t="-3614" r="-152" b="-3614"/>
                </a:stretch>
              </a:blipFill>
            </p:spPr>
            <p:txBody>
              <a:bodyPr/>
              <a:lstStyle/>
              <a:p>
                <a:r>
                  <a:rPr lang="en-US">
                    <a:noFill/>
                  </a:rPr>
                  <a:t> </a:t>
                </a:r>
              </a:p>
            </p:txBody>
          </p:sp>
        </mc:Fallback>
      </mc:AlternateContent>
      <p:sp>
        <p:nvSpPr>
          <p:cNvPr id="13" name="TextBox 14">
            <a:extLst>
              <a:ext uri="{FF2B5EF4-FFF2-40B4-BE49-F238E27FC236}">
                <a16:creationId xmlns:a16="http://schemas.microsoft.com/office/drawing/2014/main" id="{52CEA71A-4D36-41A2-AD8F-85853F335658}"/>
              </a:ext>
            </a:extLst>
          </p:cNvPr>
          <p:cNvSpPr txBox="1"/>
          <p:nvPr/>
        </p:nvSpPr>
        <p:spPr>
          <a:xfrm>
            <a:off x="8316261" y="2975207"/>
            <a:ext cx="681597" cy="461665"/>
          </a:xfrm>
          <a:prstGeom prst="rect">
            <a:avLst/>
          </a:prstGeom>
          <a:noFill/>
        </p:spPr>
        <p:txBody>
          <a:bodyPr wrap="none" rtlCol="0">
            <a:spAutoFit/>
          </a:bodyPr>
          <a:lstStyle/>
          <a:p>
            <a:r>
              <a:rPr lang="en-US" sz="2400" dirty="0"/>
              <a:t>(</a:t>
            </a:r>
            <a:r>
              <a:rPr lang="en-US" altLang="zh-CN" sz="2400" dirty="0"/>
              <a:t>25</a:t>
            </a:r>
            <a:r>
              <a:rPr lang="en-US" sz="2400" dirty="0"/>
              <a:t>)</a:t>
            </a:r>
          </a:p>
        </p:txBody>
      </p:sp>
      <p:sp>
        <p:nvSpPr>
          <p:cNvPr id="14" name="Rectangle 5">
            <a:extLst>
              <a:ext uri="{FF2B5EF4-FFF2-40B4-BE49-F238E27FC236}">
                <a16:creationId xmlns:a16="http://schemas.microsoft.com/office/drawing/2014/main" id="{9DB20E7C-9568-4648-BD33-86CD2DA4D8F6}"/>
              </a:ext>
            </a:extLst>
          </p:cNvPr>
          <p:cNvSpPr/>
          <p:nvPr/>
        </p:nvSpPr>
        <p:spPr>
          <a:xfrm>
            <a:off x="190499" y="3720509"/>
            <a:ext cx="8763000" cy="1446550"/>
          </a:xfrm>
          <a:prstGeom prst="rect">
            <a:avLst/>
          </a:prstGeom>
        </p:spPr>
        <p:txBody>
          <a:bodyPr wrap="square">
            <a:spAutoFit/>
          </a:bodyPr>
          <a:lstStyle/>
          <a:p>
            <a:r>
              <a:rPr lang="en-US" sz="2200" dirty="0">
                <a:solidFill>
                  <a:srgbClr val="000000"/>
                </a:solidFill>
              </a:rPr>
              <a:t>where</a:t>
            </a:r>
          </a:p>
          <a:p>
            <a:pPr>
              <a:buFont typeface="Arial" panose="020B0604020202020204" pitchFamily="34" charset="0"/>
              <a:buChar char="•"/>
            </a:pPr>
            <a:r>
              <a:rPr lang="en-US" sz="2200" dirty="0">
                <a:solidFill>
                  <a:srgbClr val="000000"/>
                </a:solidFill>
              </a:rPr>
              <a:t>ε = ε</a:t>
            </a:r>
            <a:r>
              <a:rPr lang="en-US" sz="2200" baseline="-25000" dirty="0">
                <a:solidFill>
                  <a:srgbClr val="000000"/>
                </a:solidFill>
              </a:rPr>
              <a:t>0</a:t>
            </a:r>
            <a:r>
              <a:rPr lang="en-US" sz="2200" dirty="0">
                <a:solidFill>
                  <a:srgbClr val="000000"/>
                </a:solidFill>
              </a:rPr>
              <a:t>ε</a:t>
            </a:r>
            <a:r>
              <a:rPr lang="en-US" sz="2200" i="1" baseline="-25000" dirty="0">
                <a:solidFill>
                  <a:srgbClr val="000000"/>
                </a:solidFill>
              </a:rPr>
              <a:t>r</a:t>
            </a:r>
            <a:r>
              <a:rPr lang="en-US" sz="2200" dirty="0">
                <a:solidFill>
                  <a:srgbClr val="000000"/>
                </a:solidFill>
              </a:rPr>
              <a:t> is the permittivity of the medium</a:t>
            </a:r>
          </a:p>
          <a:p>
            <a:pPr>
              <a:buFont typeface="Arial" panose="020B0604020202020204" pitchFamily="34" charset="0"/>
              <a:buChar char="•"/>
            </a:pPr>
            <a:r>
              <a:rPr lang="en-US" sz="2200" dirty="0">
                <a:solidFill>
                  <a:srgbClr val="000000"/>
                </a:solidFill>
              </a:rPr>
              <a:t>ε</a:t>
            </a:r>
            <a:r>
              <a:rPr lang="en-US" sz="2200" baseline="-25000" dirty="0">
                <a:solidFill>
                  <a:srgbClr val="000000"/>
                </a:solidFill>
              </a:rPr>
              <a:t>0</a:t>
            </a:r>
            <a:r>
              <a:rPr lang="en-US" sz="2200" dirty="0">
                <a:solidFill>
                  <a:srgbClr val="000000"/>
                </a:solidFill>
              </a:rPr>
              <a:t> is the permittivity of free space = 0.01420 </a:t>
            </a:r>
            <a:r>
              <a:rPr lang="en-US" sz="2200" dirty="0" err="1">
                <a:solidFill>
                  <a:srgbClr val="000000"/>
                </a:solidFill>
              </a:rPr>
              <a:t>μF</a:t>
            </a:r>
            <a:r>
              <a:rPr lang="en-US" sz="2200" dirty="0">
                <a:solidFill>
                  <a:srgbClr val="000000"/>
                </a:solidFill>
              </a:rPr>
              <a:t>/mile</a:t>
            </a:r>
          </a:p>
          <a:p>
            <a:pPr>
              <a:buFont typeface="Arial" panose="020B0604020202020204" pitchFamily="34" charset="0"/>
              <a:buChar char="•"/>
            </a:pPr>
            <a:r>
              <a:rPr lang="en-US" sz="2200" dirty="0" err="1">
                <a:solidFill>
                  <a:srgbClr val="000000"/>
                </a:solidFill>
              </a:rPr>
              <a:t>ε</a:t>
            </a:r>
            <a:r>
              <a:rPr lang="en-US" sz="2200" i="1" baseline="-25000" dirty="0" err="1">
                <a:solidFill>
                  <a:srgbClr val="000000"/>
                </a:solidFill>
              </a:rPr>
              <a:t>r</a:t>
            </a:r>
            <a:r>
              <a:rPr lang="en-US" sz="2200" dirty="0">
                <a:solidFill>
                  <a:srgbClr val="000000"/>
                </a:solidFill>
              </a:rPr>
              <a:t> is the relative permittivity of the medium</a:t>
            </a:r>
          </a:p>
        </p:txBody>
      </p:sp>
    </p:spTree>
    <p:extLst>
      <p:ext uri="{BB962C8B-B14F-4D97-AF65-F5344CB8AC3E}">
        <p14:creationId xmlns:p14="http://schemas.microsoft.com/office/powerpoint/2010/main" val="767498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2CC39A2F-2C50-4077-A5FD-F0953E927E1D}"/>
              </a:ext>
            </a:extLst>
          </p:cNvPr>
          <p:cNvSpPr>
            <a:spLocks noGrp="1"/>
          </p:cNvSpPr>
          <p:nvPr>
            <p:ph type="title"/>
          </p:nvPr>
        </p:nvSpPr>
        <p:spPr>
          <a:xfrm>
            <a:off x="457200" y="431513"/>
            <a:ext cx="8359981" cy="584775"/>
          </a:xfrm>
          <a:prstGeom prst="rect">
            <a:avLst/>
          </a:prstGeom>
        </p:spPr>
        <p:txBody>
          <a:bodyPr wrap="none">
            <a:spAutoFit/>
          </a:bodyPr>
          <a:lstStyle/>
          <a:p>
            <a:r>
              <a:rPr lang="en-US" sz="3200" dirty="0"/>
              <a:t>Concentric Neutral Cable Underground Lines</a:t>
            </a:r>
          </a:p>
        </p:txBody>
      </p:sp>
      <p:sp>
        <p:nvSpPr>
          <p:cNvPr id="7" name="Rectangle 4">
            <a:extLst>
              <a:ext uri="{FF2B5EF4-FFF2-40B4-BE49-F238E27FC236}">
                <a16:creationId xmlns:a16="http://schemas.microsoft.com/office/drawing/2014/main" id="{09C5FAFE-926C-4514-AC9E-377947D4BEE0}"/>
              </a:ext>
            </a:extLst>
          </p:cNvPr>
          <p:cNvSpPr/>
          <p:nvPr/>
        </p:nvSpPr>
        <p:spPr>
          <a:xfrm>
            <a:off x="23649" y="1063749"/>
            <a:ext cx="9128234" cy="1446550"/>
          </a:xfrm>
          <a:prstGeom prst="rect">
            <a:avLst/>
          </a:prstGeom>
        </p:spPr>
        <p:txBody>
          <a:bodyPr wrap="square">
            <a:spAutoFit/>
          </a:bodyPr>
          <a:lstStyle/>
          <a:p>
            <a:pPr algn="just"/>
            <a:r>
              <a:rPr lang="en-US" sz="2200" dirty="0">
                <a:solidFill>
                  <a:srgbClr val="000000"/>
                </a:solidFill>
              </a:rPr>
              <a:t>The electric field of a cable is confined to the insulation material. Various types of insulation material are used, and each will have a range of values for the relative permittivity. Table.1 gives the range of values of relative permittivity for four common insulation materials.</a:t>
            </a:r>
          </a:p>
        </p:txBody>
      </p:sp>
      <p:graphicFrame>
        <p:nvGraphicFramePr>
          <p:cNvPr id="8" name="Table 6">
            <a:extLst>
              <a:ext uri="{FF2B5EF4-FFF2-40B4-BE49-F238E27FC236}">
                <a16:creationId xmlns:a16="http://schemas.microsoft.com/office/drawing/2014/main" id="{B6AF59AA-1FA8-4547-8113-04EEAC3DCA7B}"/>
              </a:ext>
            </a:extLst>
          </p:cNvPr>
          <p:cNvGraphicFramePr>
            <a:graphicFrameLocks noGrp="1"/>
          </p:cNvGraphicFramePr>
          <p:nvPr>
            <p:extLst>
              <p:ext uri="{D42A27DB-BD31-4B8C-83A1-F6EECF244321}">
                <p14:modId xmlns:p14="http://schemas.microsoft.com/office/powerpoint/2010/main" val="4035901776"/>
              </p:ext>
            </p:extLst>
          </p:nvPr>
        </p:nvGraphicFramePr>
        <p:xfrm>
          <a:off x="701566" y="3082874"/>
          <a:ext cx="7772400" cy="2484265"/>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4031611373"/>
                    </a:ext>
                  </a:extLst>
                </a:gridCol>
                <a:gridCol w="3886200">
                  <a:extLst>
                    <a:ext uri="{9D8B030D-6E8A-4147-A177-3AD203B41FA5}">
                      <a16:colId xmlns:a16="http://schemas.microsoft.com/office/drawing/2014/main" val="1850474587"/>
                    </a:ext>
                  </a:extLst>
                </a:gridCol>
              </a:tblGrid>
              <a:tr h="748845">
                <a:tc>
                  <a:txBody>
                    <a:bodyPr/>
                    <a:lstStyle/>
                    <a:p>
                      <a:pPr algn="ctr"/>
                      <a:r>
                        <a:rPr lang="en-US" sz="2000" dirty="0"/>
                        <a:t>Material </a:t>
                      </a:r>
                    </a:p>
                  </a:txBody>
                  <a:tcPr>
                    <a:solidFill>
                      <a:schemeClr val="accent5">
                        <a:lumMod val="50000"/>
                      </a:schemeClr>
                    </a:solidFill>
                  </a:tcPr>
                </a:tc>
                <a:tc>
                  <a:txBody>
                    <a:bodyPr/>
                    <a:lstStyle/>
                    <a:p>
                      <a:pPr algn="ctr"/>
                      <a:r>
                        <a:rPr lang="en-US" sz="2000" dirty="0"/>
                        <a:t>Range of Value</a:t>
                      </a:r>
                      <a:r>
                        <a:rPr lang="en-US" sz="2000" baseline="0" dirty="0"/>
                        <a:t> of Relative Permittivity</a:t>
                      </a:r>
                      <a:endParaRPr lang="en-US" sz="2000" dirty="0"/>
                    </a:p>
                  </a:txBody>
                  <a:tcPr>
                    <a:solidFill>
                      <a:schemeClr val="accent5">
                        <a:lumMod val="50000"/>
                      </a:schemeClr>
                    </a:solidFill>
                  </a:tcPr>
                </a:tc>
                <a:extLst>
                  <a:ext uri="{0D108BD9-81ED-4DB2-BD59-A6C34878D82A}">
                    <a16:rowId xmlns:a16="http://schemas.microsoft.com/office/drawing/2014/main" val="3154349909"/>
                  </a:ext>
                </a:extLst>
              </a:tr>
              <a:tr h="433855">
                <a:tc>
                  <a:txBody>
                    <a:bodyPr/>
                    <a:lstStyle/>
                    <a:p>
                      <a:pPr algn="ctr"/>
                      <a:r>
                        <a:rPr lang="en-US" dirty="0"/>
                        <a:t>Polyvinyl chloride (PVC)</a:t>
                      </a:r>
                    </a:p>
                  </a:txBody>
                  <a:tcPr/>
                </a:tc>
                <a:tc>
                  <a:txBody>
                    <a:bodyPr/>
                    <a:lstStyle/>
                    <a:p>
                      <a:pPr algn="ctr"/>
                      <a:r>
                        <a:rPr lang="en-US" dirty="0"/>
                        <a:t>3.4-8.0</a:t>
                      </a:r>
                    </a:p>
                  </a:txBody>
                  <a:tcPr/>
                </a:tc>
                <a:extLst>
                  <a:ext uri="{0D108BD9-81ED-4DB2-BD59-A6C34878D82A}">
                    <a16:rowId xmlns:a16="http://schemas.microsoft.com/office/drawing/2014/main" val="3792279548"/>
                  </a:ext>
                </a:extLst>
              </a:tr>
              <a:tr h="433855">
                <a:tc>
                  <a:txBody>
                    <a:bodyPr/>
                    <a:lstStyle/>
                    <a:p>
                      <a:pPr algn="ctr"/>
                      <a:r>
                        <a:rPr lang="en-US" dirty="0"/>
                        <a:t>Ethylene-propylene rubber (EPR)</a:t>
                      </a:r>
                    </a:p>
                  </a:txBody>
                  <a:tcPr/>
                </a:tc>
                <a:tc>
                  <a:txBody>
                    <a:bodyPr/>
                    <a:lstStyle/>
                    <a:p>
                      <a:pPr algn="ctr"/>
                      <a:r>
                        <a:rPr lang="en-US" dirty="0"/>
                        <a:t>2.5-3.5</a:t>
                      </a:r>
                    </a:p>
                  </a:txBody>
                  <a:tcPr/>
                </a:tc>
                <a:extLst>
                  <a:ext uri="{0D108BD9-81ED-4DB2-BD59-A6C34878D82A}">
                    <a16:rowId xmlns:a16="http://schemas.microsoft.com/office/drawing/2014/main" val="2715000931"/>
                  </a:ext>
                </a:extLst>
              </a:tr>
              <a:tr h="433855">
                <a:tc>
                  <a:txBody>
                    <a:bodyPr/>
                    <a:lstStyle/>
                    <a:p>
                      <a:pPr algn="ctr"/>
                      <a:r>
                        <a:rPr lang="en-US" dirty="0"/>
                        <a:t>Polyethylene (PE)</a:t>
                      </a:r>
                    </a:p>
                  </a:txBody>
                  <a:tcPr/>
                </a:tc>
                <a:tc>
                  <a:txBody>
                    <a:bodyPr/>
                    <a:lstStyle/>
                    <a:p>
                      <a:pPr algn="ctr"/>
                      <a:r>
                        <a:rPr lang="en-US" dirty="0"/>
                        <a:t>2.5-2.6</a:t>
                      </a:r>
                    </a:p>
                  </a:txBody>
                  <a:tcPr/>
                </a:tc>
                <a:extLst>
                  <a:ext uri="{0D108BD9-81ED-4DB2-BD59-A6C34878D82A}">
                    <a16:rowId xmlns:a16="http://schemas.microsoft.com/office/drawing/2014/main" val="2067624727"/>
                  </a:ext>
                </a:extLst>
              </a:tr>
              <a:tr h="433855">
                <a:tc>
                  <a:txBody>
                    <a:bodyPr/>
                    <a:lstStyle/>
                    <a:p>
                      <a:pPr algn="ctr"/>
                      <a:r>
                        <a:rPr lang="en-US" dirty="0"/>
                        <a:t>Cross-linked polyethylene</a:t>
                      </a:r>
                      <a:r>
                        <a:rPr lang="en-US" baseline="0" dirty="0"/>
                        <a:t> (XLPE)</a:t>
                      </a:r>
                      <a:endParaRPr lang="en-US" dirty="0"/>
                    </a:p>
                  </a:txBody>
                  <a:tcPr/>
                </a:tc>
                <a:tc>
                  <a:txBody>
                    <a:bodyPr/>
                    <a:lstStyle/>
                    <a:p>
                      <a:pPr algn="ctr"/>
                      <a:r>
                        <a:rPr lang="en-US" dirty="0"/>
                        <a:t>2.3-6.0</a:t>
                      </a:r>
                    </a:p>
                  </a:txBody>
                  <a:tcPr/>
                </a:tc>
                <a:extLst>
                  <a:ext uri="{0D108BD9-81ED-4DB2-BD59-A6C34878D82A}">
                    <a16:rowId xmlns:a16="http://schemas.microsoft.com/office/drawing/2014/main" val="471396519"/>
                  </a:ext>
                </a:extLst>
              </a:tr>
            </a:tbl>
          </a:graphicData>
        </a:graphic>
      </p:graphicFrame>
      <mc:AlternateContent xmlns:mc="http://schemas.openxmlformats.org/markup-compatibility/2006" xmlns:a14="http://schemas.microsoft.com/office/drawing/2010/main">
        <mc:Choice Requires="a14">
          <p:sp>
            <p:nvSpPr>
              <p:cNvPr id="9" name="Rectangle 7">
                <a:extLst>
                  <a:ext uri="{FF2B5EF4-FFF2-40B4-BE49-F238E27FC236}">
                    <a16:creationId xmlns:a16="http://schemas.microsoft.com/office/drawing/2014/main" id="{BA8C1239-7AAB-4AE5-BEE8-B987BEF59CEA}"/>
                  </a:ext>
                </a:extLst>
              </p:cNvPr>
              <p:cNvSpPr/>
              <p:nvPr/>
            </p:nvSpPr>
            <p:spPr>
              <a:xfrm>
                <a:off x="2101580" y="2639612"/>
                <a:ext cx="4940840" cy="369332"/>
              </a:xfrm>
              <a:prstGeom prst="rect">
                <a:avLst/>
              </a:prstGeom>
            </p:spPr>
            <p:txBody>
              <a:bodyPr wrap="none">
                <a:spAutoFit/>
              </a:bodyPr>
              <a:lstStyle/>
              <a:p>
                <a:r>
                  <a:rPr lang="en-US" sz="1800" dirty="0">
                    <a:solidFill>
                      <a:srgbClr val="000000"/>
                    </a:solidFill>
                  </a:rPr>
                  <a:t>Table.1 Typical Values of Relative Permittivity (</a:t>
                </a:r>
                <a14:m>
                  <m:oMath xmlns:m="http://schemas.openxmlformats.org/officeDocument/2006/math">
                    <m:sSub>
                      <m:sSubPr>
                        <m:ctrlPr>
                          <a:rPr lang="en-US" sz="1800" i="1" smtClean="0">
                            <a:solidFill>
                              <a:srgbClr val="000000"/>
                            </a:solidFill>
                            <a:latin typeface="Cambria Math" panose="02040503050406030204" pitchFamily="18" charset="0"/>
                          </a:rPr>
                        </m:ctrlPr>
                      </m:sSubPr>
                      <m:e>
                        <m:r>
                          <a:rPr lang="en-US" sz="1800" i="1" smtClean="0">
                            <a:solidFill>
                              <a:srgbClr val="000000"/>
                            </a:solidFill>
                            <a:latin typeface="Cambria Math" panose="02040503050406030204" pitchFamily="18" charset="0"/>
                            <a:ea typeface="Cambria Math" panose="02040503050406030204" pitchFamily="18" charset="0"/>
                          </a:rPr>
                          <m:t>𝜖</m:t>
                        </m:r>
                      </m:e>
                      <m:sub>
                        <m:r>
                          <a:rPr lang="en-US" sz="1800" b="0" i="1" smtClean="0">
                            <a:solidFill>
                              <a:srgbClr val="000000"/>
                            </a:solidFill>
                            <a:latin typeface="Cambria Math" panose="02040503050406030204" pitchFamily="18" charset="0"/>
                          </a:rPr>
                          <m:t>𝑟</m:t>
                        </m:r>
                      </m:sub>
                    </m:sSub>
                  </m:oMath>
                </a14:m>
                <a:r>
                  <a:rPr lang="en-US" sz="1800" dirty="0">
                    <a:solidFill>
                      <a:srgbClr val="000000"/>
                    </a:solidFill>
                  </a:rPr>
                  <a:t>)</a:t>
                </a:r>
                <a:endParaRPr lang="en-US" sz="1800" dirty="0"/>
              </a:p>
            </p:txBody>
          </p:sp>
        </mc:Choice>
        <mc:Fallback xmlns="">
          <p:sp>
            <p:nvSpPr>
              <p:cNvPr id="9" name="Rectangle 7">
                <a:extLst>
                  <a:ext uri="{FF2B5EF4-FFF2-40B4-BE49-F238E27FC236}">
                    <a16:creationId xmlns:a16="http://schemas.microsoft.com/office/drawing/2014/main" id="{BA8C1239-7AAB-4AE5-BEE8-B987BEF59CEA}"/>
                  </a:ext>
                </a:extLst>
              </p:cNvPr>
              <p:cNvSpPr>
                <a:spLocks noRot="1" noChangeAspect="1" noMove="1" noResize="1" noEditPoints="1" noAdjustHandles="1" noChangeArrowheads="1" noChangeShapeType="1" noTextEdit="1"/>
              </p:cNvSpPr>
              <p:nvPr/>
            </p:nvSpPr>
            <p:spPr>
              <a:xfrm>
                <a:off x="2101580" y="2639612"/>
                <a:ext cx="4940840" cy="369332"/>
              </a:xfrm>
              <a:prstGeom prst="rect">
                <a:avLst/>
              </a:prstGeom>
              <a:blipFill>
                <a:blip r:embed="rId2"/>
                <a:stretch>
                  <a:fillRect l="-1111" t="-8197" r="-123" b="-24590"/>
                </a:stretch>
              </a:blipFill>
            </p:spPr>
            <p:txBody>
              <a:bodyPr/>
              <a:lstStyle/>
              <a:p>
                <a:r>
                  <a:rPr lang="en-US">
                    <a:noFill/>
                  </a:rPr>
                  <a:t> </a:t>
                </a:r>
              </a:p>
            </p:txBody>
          </p:sp>
        </mc:Fallback>
      </mc:AlternateContent>
    </p:spTree>
    <p:extLst>
      <p:ext uri="{BB962C8B-B14F-4D97-AF65-F5344CB8AC3E}">
        <p14:creationId xmlns:p14="http://schemas.microsoft.com/office/powerpoint/2010/main" val="2624582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CF22B7F2-B0C0-48D1-A3C3-C680B7AAF26B}"/>
              </a:ext>
            </a:extLst>
          </p:cNvPr>
          <p:cNvSpPr>
            <a:spLocks noGrp="1"/>
          </p:cNvSpPr>
          <p:nvPr>
            <p:ph type="title"/>
          </p:nvPr>
        </p:nvSpPr>
        <p:spPr>
          <a:xfrm>
            <a:off x="457200" y="431513"/>
            <a:ext cx="8359981" cy="584775"/>
          </a:xfrm>
          <a:prstGeom prst="rect">
            <a:avLst/>
          </a:prstGeom>
        </p:spPr>
        <p:txBody>
          <a:bodyPr wrap="none">
            <a:spAutoFit/>
          </a:bodyPr>
          <a:lstStyle/>
          <a:p>
            <a:r>
              <a:rPr lang="en-US" sz="3200" dirty="0"/>
              <a:t>Concentric Neutral Cable Underground Lines</a:t>
            </a:r>
          </a:p>
        </p:txBody>
      </p:sp>
      <p:sp>
        <p:nvSpPr>
          <p:cNvPr id="7" name="Rectangle 1">
            <a:extLst>
              <a:ext uri="{FF2B5EF4-FFF2-40B4-BE49-F238E27FC236}">
                <a16:creationId xmlns:a16="http://schemas.microsoft.com/office/drawing/2014/main" id="{43BE6EDA-2CFC-4954-8284-91AC7F187B97}"/>
              </a:ext>
            </a:extLst>
          </p:cNvPr>
          <p:cNvSpPr/>
          <p:nvPr/>
        </p:nvSpPr>
        <p:spPr>
          <a:xfrm>
            <a:off x="196673" y="1295400"/>
            <a:ext cx="8750653" cy="1815882"/>
          </a:xfrm>
          <a:prstGeom prst="rect">
            <a:avLst/>
          </a:prstGeom>
        </p:spPr>
        <p:txBody>
          <a:bodyPr wrap="square">
            <a:spAutoFit/>
          </a:bodyPr>
          <a:lstStyle/>
          <a:p>
            <a:pPr algn="just"/>
            <a:r>
              <a:rPr lang="en-US" sz="2800" dirty="0">
                <a:solidFill>
                  <a:srgbClr val="000000"/>
                </a:solidFill>
              </a:rPr>
              <a:t>Cross-linked polyethylene is a very popular insulation material. If the minimum value of relative permittivity is assumed as 2.3, the equation for the shunt admittance of the concentric neutral cable is given by</a:t>
            </a:r>
            <a:endParaRPr lang="en-US" sz="2800" dirty="0">
              <a:solidFill>
                <a:srgbClr val="000000"/>
              </a:solidFill>
              <a:effectLst/>
            </a:endParaRPr>
          </a:p>
        </p:txBody>
      </p:sp>
      <mc:AlternateContent xmlns:mc="http://schemas.openxmlformats.org/markup-compatibility/2006" xmlns:a14="http://schemas.microsoft.com/office/drawing/2010/main">
        <mc:Choice Requires="a14">
          <p:sp>
            <p:nvSpPr>
              <p:cNvPr id="8" name="TextBox 8">
                <a:extLst>
                  <a:ext uri="{FF2B5EF4-FFF2-40B4-BE49-F238E27FC236}">
                    <a16:creationId xmlns:a16="http://schemas.microsoft.com/office/drawing/2014/main" id="{AD949D76-C624-4F42-9071-0E739E29C430}"/>
                  </a:ext>
                </a:extLst>
              </p:cNvPr>
              <p:cNvSpPr txBox="1"/>
              <p:nvPr/>
            </p:nvSpPr>
            <p:spPr>
              <a:xfrm>
                <a:off x="542936" y="3609875"/>
                <a:ext cx="7600927" cy="7593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altLang="zh-CN" b="0" i="1" smtClean="0">
                              <a:latin typeface="Cambria Math" panose="02040503050406030204" pitchFamily="18" charset="0"/>
                              <a:ea typeface="Cambria Math" panose="02040503050406030204" pitchFamily="18" charset="0"/>
                            </a:rPr>
                            <m:t>𝑎𝑔</m:t>
                          </m:r>
                        </m:sub>
                      </m:sSub>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𝑗</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77.3619</m:t>
                          </m:r>
                        </m:num>
                        <m:den>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ln</m:t>
                              </m:r>
                            </m:fName>
                            <m:e>
                              <m:d>
                                <m:dPr>
                                  <m:ctrlPr>
                                    <a:rPr lang="en-US" b="0" i="1" smtClean="0">
                                      <a:latin typeface="Cambria Math" panose="02040503050406030204" pitchFamily="18" charset="0"/>
                                    </a:rPr>
                                  </m:ctrlPr>
                                </m:dPr>
                                <m:e>
                                  <m:f>
                                    <m:fPr>
                                      <m:type m:val="lin"/>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𝑏</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𝑐</m:t>
                                          </m:r>
                                        </m:sub>
                                      </m:sSub>
                                    </m:den>
                                  </m:f>
                                </m:e>
                              </m:d>
                              <m:r>
                                <a:rPr lang="en-US" b="0" i="1" smtClean="0">
                                  <a:latin typeface="Cambria Math" panose="02040503050406030204" pitchFamily="18" charset="0"/>
                                </a:rPr>
                                <m:t>−(</m:t>
                              </m:r>
                              <m:f>
                                <m:fPr>
                                  <m:type m:val="lin"/>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𝑘</m:t>
                                  </m:r>
                                </m:den>
                              </m:f>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𝑠</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𝑏</m:t>
                                          </m:r>
                                        </m:sub>
                                      </m:sSub>
                                    </m:den>
                                  </m:f>
                                  <m:r>
                                    <a:rPr lang="en-US" b="0" i="1" smtClean="0">
                                      <a:latin typeface="Cambria Math" panose="02040503050406030204" pitchFamily="18" charset="0"/>
                                    </a:rPr>
                                    <m:t>)</m:t>
                                  </m:r>
                                </m:e>
                              </m:func>
                            </m:e>
                          </m:func>
                        </m:den>
                      </m:f>
                      <m:r>
                        <a:rPr lang="en-US" altLang="zh-CN" b="0" i="1" smtClean="0">
                          <a:latin typeface="Cambria Math" panose="02040503050406030204" pitchFamily="18" charset="0"/>
                          <a:ea typeface="Cambria Math" panose="02040503050406030204" pitchFamily="18" charset="0"/>
                        </a:rPr>
                        <m:t> </m:t>
                      </m:r>
                      <m:r>
                        <a:rPr lang="zh-CN" altLang="en-US" b="0" i="1" smtClean="0">
                          <a:latin typeface="Cambria Math" panose="02040503050406030204" pitchFamily="18" charset="0"/>
                          <a:ea typeface="Cambria Math" panose="02040503050406030204" pitchFamily="18" charset="0"/>
                        </a:rPr>
                        <m:t>𝜇</m:t>
                      </m:r>
                      <m:r>
                        <a:rPr lang="en-US" altLang="zh-CN" b="0" i="1" smtClean="0">
                          <a:latin typeface="Cambria Math" panose="02040503050406030204" pitchFamily="18" charset="0"/>
                          <a:ea typeface="Cambria Math" panose="02040503050406030204" pitchFamily="18" charset="0"/>
                        </a:rPr>
                        <m:t>𝑆</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𝑚𝑖𝑙𝑒</m:t>
                      </m:r>
                    </m:oMath>
                  </m:oMathPara>
                </a14:m>
                <a:endParaRPr lang="en-US" dirty="0"/>
              </a:p>
            </p:txBody>
          </p:sp>
        </mc:Choice>
        <mc:Fallback xmlns="">
          <p:sp>
            <p:nvSpPr>
              <p:cNvPr id="8" name="TextBox 8">
                <a:extLst>
                  <a:ext uri="{FF2B5EF4-FFF2-40B4-BE49-F238E27FC236}">
                    <a16:creationId xmlns:a16="http://schemas.microsoft.com/office/drawing/2014/main" id="{AD949D76-C624-4F42-9071-0E739E29C430}"/>
                  </a:ext>
                </a:extLst>
              </p:cNvPr>
              <p:cNvSpPr txBox="1">
                <a:spLocks noRot="1" noChangeAspect="1" noMove="1" noResize="1" noEditPoints="1" noAdjustHandles="1" noChangeArrowheads="1" noChangeShapeType="1" noTextEdit="1"/>
              </p:cNvSpPr>
              <p:nvPr/>
            </p:nvSpPr>
            <p:spPr>
              <a:xfrm>
                <a:off x="542936" y="3609875"/>
                <a:ext cx="7600927" cy="759375"/>
              </a:xfrm>
              <a:prstGeom prst="rect">
                <a:avLst/>
              </a:prstGeom>
              <a:blipFill>
                <a:blip r:embed="rId2"/>
                <a:stretch>
                  <a:fillRect/>
                </a:stretch>
              </a:blipFill>
            </p:spPr>
            <p:txBody>
              <a:bodyPr/>
              <a:lstStyle/>
              <a:p>
                <a:r>
                  <a:rPr lang="en-US">
                    <a:noFill/>
                  </a:rPr>
                  <a:t> </a:t>
                </a:r>
              </a:p>
            </p:txBody>
          </p:sp>
        </mc:Fallback>
      </mc:AlternateContent>
      <p:sp>
        <p:nvSpPr>
          <p:cNvPr id="9" name="TextBox 9">
            <a:extLst>
              <a:ext uri="{FF2B5EF4-FFF2-40B4-BE49-F238E27FC236}">
                <a16:creationId xmlns:a16="http://schemas.microsoft.com/office/drawing/2014/main" id="{F28CD302-48C0-4F56-A506-7DE6166192BE}"/>
              </a:ext>
            </a:extLst>
          </p:cNvPr>
          <p:cNvSpPr txBox="1"/>
          <p:nvPr/>
        </p:nvSpPr>
        <p:spPr>
          <a:xfrm>
            <a:off x="8118019" y="4312595"/>
            <a:ext cx="681597" cy="461665"/>
          </a:xfrm>
          <a:prstGeom prst="rect">
            <a:avLst/>
          </a:prstGeom>
          <a:noFill/>
        </p:spPr>
        <p:txBody>
          <a:bodyPr wrap="none" rtlCol="0">
            <a:spAutoFit/>
          </a:bodyPr>
          <a:lstStyle/>
          <a:p>
            <a:r>
              <a:rPr lang="en-US" sz="2400" dirty="0"/>
              <a:t>(</a:t>
            </a:r>
            <a:r>
              <a:rPr lang="en-US" altLang="zh-CN" sz="2400" dirty="0"/>
              <a:t>26</a:t>
            </a:r>
            <a:r>
              <a:rPr lang="en-US" sz="2400" dirty="0"/>
              <a:t>)</a:t>
            </a:r>
          </a:p>
        </p:txBody>
      </p:sp>
    </p:spTree>
    <p:extLst>
      <p:ext uri="{BB962C8B-B14F-4D97-AF65-F5344CB8AC3E}">
        <p14:creationId xmlns:p14="http://schemas.microsoft.com/office/powerpoint/2010/main" val="3042154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99CBCC04-EF92-4411-A8C9-7A7154B265E5}"/>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3</a:t>
            </a:r>
            <a:endParaRPr lang="en-US" sz="3200" dirty="0"/>
          </a:p>
        </p:txBody>
      </p:sp>
      <p:sp>
        <p:nvSpPr>
          <p:cNvPr id="7" name="Rectangle 1">
            <a:extLst>
              <a:ext uri="{FF2B5EF4-FFF2-40B4-BE49-F238E27FC236}">
                <a16:creationId xmlns:a16="http://schemas.microsoft.com/office/drawing/2014/main" id="{3D6A1FC6-7FD8-4393-BCB5-0E8212FA8139}"/>
              </a:ext>
            </a:extLst>
          </p:cNvPr>
          <p:cNvSpPr/>
          <p:nvPr/>
        </p:nvSpPr>
        <p:spPr>
          <a:xfrm>
            <a:off x="228600" y="1032917"/>
            <a:ext cx="8915400" cy="769441"/>
          </a:xfrm>
          <a:prstGeom prst="rect">
            <a:avLst/>
          </a:prstGeom>
        </p:spPr>
        <p:txBody>
          <a:bodyPr wrap="square">
            <a:spAutoFit/>
          </a:bodyPr>
          <a:lstStyle/>
          <a:p>
            <a:r>
              <a:rPr lang="en-US" sz="2200" dirty="0">
                <a:solidFill>
                  <a:srgbClr val="000000"/>
                </a:solidFill>
              </a:rPr>
              <a:t>Determine the three-phase shunt admittance matrix for the concentric neutral line.</a:t>
            </a:r>
          </a:p>
        </p:txBody>
      </p:sp>
      <mc:AlternateContent xmlns:mc="http://schemas.openxmlformats.org/markup-compatibility/2006" xmlns:a14="http://schemas.microsoft.com/office/drawing/2010/main">
        <mc:Choice Requires="a14">
          <p:sp>
            <p:nvSpPr>
              <p:cNvPr id="8" name="TextBox 13">
                <a:extLst>
                  <a:ext uri="{FF2B5EF4-FFF2-40B4-BE49-F238E27FC236}">
                    <a16:creationId xmlns:a16="http://schemas.microsoft.com/office/drawing/2014/main" id="{3749B27B-F7E0-4C48-BAEE-81C09B5F4CA9}"/>
                  </a:ext>
                </a:extLst>
              </p:cNvPr>
              <p:cNvSpPr txBox="1"/>
              <p:nvPr/>
            </p:nvSpPr>
            <p:spPr>
              <a:xfrm>
                <a:off x="2934218" y="1868140"/>
                <a:ext cx="350416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ea typeface="Cambria Math" panose="02040503050406030204" pitchFamily="18" charset="0"/>
                            </a:rPr>
                            <m:t>𝑏</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𝑅</m:t>
                      </m:r>
                      <m:r>
                        <a:rPr lang="en-US" sz="2000" b="0" i="1" smtClean="0">
                          <a:latin typeface="Cambria Math" panose="02040503050406030204" pitchFamily="18" charset="0"/>
                          <a:ea typeface="Cambria Math" panose="02040503050406030204" pitchFamily="18" charset="0"/>
                        </a:rPr>
                        <m:t>=0.0511 </m:t>
                      </m:r>
                      <m:r>
                        <a:rPr lang="en-US" sz="2000" b="0" i="1" smtClean="0">
                          <a:latin typeface="Cambria Math" panose="02040503050406030204" pitchFamily="18" charset="0"/>
                          <a:ea typeface="Cambria Math" panose="02040503050406030204" pitchFamily="18" charset="0"/>
                        </a:rPr>
                        <m:t>𝑓𝑡</m:t>
                      </m:r>
                      <m:r>
                        <a:rPr lang="en-US" sz="2000" b="0" i="1" smtClean="0">
                          <a:latin typeface="Cambria Math" panose="02040503050406030204" pitchFamily="18" charset="0"/>
                          <a:ea typeface="Cambria Math" panose="02040503050406030204" pitchFamily="18" charset="0"/>
                        </a:rPr>
                        <m:t>=0.631 </m:t>
                      </m:r>
                      <m:r>
                        <a:rPr lang="en-US" sz="2000" b="0" i="1" smtClean="0">
                          <a:latin typeface="Cambria Math" panose="02040503050406030204" pitchFamily="18" charset="0"/>
                          <a:ea typeface="Cambria Math" panose="02040503050406030204" pitchFamily="18" charset="0"/>
                        </a:rPr>
                        <m:t>𝑖𝑛</m:t>
                      </m:r>
                    </m:oMath>
                  </m:oMathPara>
                </a14:m>
                <a:endParaRPr lang="en-US" sz="2000" dirty="0"/>
              </a:p>
            </p:txBody>
          </p:sp>
        </mc:Choice>
        <mc:Fallback xmlns="">
          <p:sp>
            <p:nvSpPr>
              <p:cNvPr id="8" name="TextBox 13">
                <a:extLst>
                  <a:ext uri="{FF2B5EF4-FFF2-40B4-BE49-F238E27FC236}">
                    <a16:creationId xmlns:a16="http://schemas.microsoft.com/office/drawing/2014/main" id="{3749B27B-F7E0-4C48-BAEE-81C09B5F4CA9}"/>
                  </a:ext>
                </a:extLst>
              </p:cNvPr>
              <p:cNvSpPr txBox="1">
                <a:spLocks noRot="1" noChangeAspect="1" noMove="1" noResize="1" noEditPoints="1" noAdjustHandles="1" noChangeArrowheads="1" noChangeShapeType="1" noTextEdit="1"/>
              </p:cNvSpPr>
              <p:nvPr/>
            </p:nvSpPr>
            <p:spPr>
              <a:xfrm>
                <a:off x="2934218" y="1868140"/>
                <a:ext cx="3504164" cy="307777"/>
              </a:xfrm>
              <a:prstGeom prst="rect">
                <a:avLst/>
              </a:prstGeom>
              <a:blipFill>
                <a:blip r:embed="rId2"/>
                <a:stretch>
                  <a:fillRect l="-1217" r="-1043" b="-35294"/>
                </a:stretch>
              </a:blipFill>
            </p:spPr>
            <p:txBody>
              <a:bodyPr/>
              <a:lstStyle/>
              <a:p>
                <a:r>
                  <a:rPr lang="en-US">
                    <a:noFill/>
                  </a:rPr>
                  <a:t> </a:t>
                </a:r>
              </a:p>
            </p:txBody>
          </p:sp>
        </mc:Fallback>
      </mc:AlternateContent>
      <p:sp>
        <p:nvSpPr>
          <p:cNvPr id="9" name="Rectangle 5">
            <a:extLst>
              <a:ext uri="{FF2B5EF4-FFF2-40B4-BE49-F238E27FC236}">
                <a16:creationId xmlns:a16="http://schemas.microsoft.com/office/drawing/2014/main" id="{BD74E981-20E1-45D6-8BE9-57C9BF9914B8}"/>
              </a:ext>
            </a:extLst>
          </p:cNvPr>
          <p:cNvSpPr/>
          <p:nvPr/>
        </p:nvSpPr>
        <p:spPr>
          <a:xfrm>
            <a:off x="304800" y="2420392"/>
            <a:ext cx="8839200" cy="430887"/>
          </a:xfrm>
          <a:prstGeom prst="rect">
            <a:avLst/>
          </a:prstGeom>
        </p:spPr>
        <p:txBody>
          <a:bodyPr wrap="square">
            <a:spAutoFit/>
          </a:bodyPr>
          <a:lstStyle/>
          <a:p>
            <a:r>
              <a:rPr lang="en-US" sz="2200" dirty="0">
                <a:solidFill>
                  <a:srgbClr val="000000"/>
                </a:solidFill>
              </a:rPr>
              <a:t>Diameter of the 250,000 AA phase conductor = 0.567 in. Therefore,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0" name="TextBox 15">
                <a:extLst>
                  <a:ext uri="{FF2B5EF4-FFF2-40B4-BE49-F238E27FC236}">
                    <a16:creationId xmlns:a16="http://schemas.microsoft.com/office/drawing/2014/main" id="{EC3949F6-040B-453A-BC84-2219A29C2EC3}"/>
                  </a:ext>
                </a:extLst>
              </p:cNvPr>
              <p:cNvSpPr txBox="1"/>
              <p:nvPr/>
            </p:nvSpPr>
            <p:spPr>
              <a:xfrm>
                <a:off x="3264051" y="3095754"/>
                <a:ext cx="2844497" cy="5824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𝑅𝐷</m:t>
                          </m:r>
                        </m:e>
                        <m:sub>
                          <m:r>
                            <a:rPr lang="en-US" sz="2000" b="0" i="1" smtClean="0">
                              <a:latin typeface="Cambria Math" panose="02040503050406030204" pitchFamily="18" charset="0"/>
                              <a:ea typeface="Cambria Math" panose="02040503050406030204" pitchFamily="18" charset="0"/>
                            </a:rPr>
                            <m:t>𝑐</m:t>
                          </m:r>
                        </m:sub>
                      </m:sSub>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0.567</m:t>
                          </m:r>
                        </m:num>
                        <m:den>
                          <m:r>
                            <a:rPr lang="en-US" sz="2000" b="0" i="1" smtClean="0">
                              <a:latin typeface="Cambria Math" panose="02040503050406030204" pitchFamily="18" charset="0"/>
                              <a:ea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=0.2835 </m:t>
                      </m:r>
                      <m:r>
                        <a:rPr lang="en-US" sz="2000" b="0" i="1" smtClean="0">
                          <a:latin typeface="Cambria Math" panose="02040503050406030204" pitchFamily="18" charset="0"/>
                          <a:ea typeface="Cambria Math" panose="02040503050406030204" pitchFamily="18" charset="0"/>
                        </a:rPr>
                        <m:t>𝑖𝑛</m:t>
                      </m:r>
                    </m:oMath>
                  </m:oMathPara>
                </a14:m>
                <a:endParaRPr lang="en-US" sz="2000" dirty="0"/>
              </a:p>
            </p:txBody>
          </p:sp>
        </mc:Choice>
        <mc:Fallback xmlns="">
          <p:sp>
            <p:nvSpPr>
              <p:cNvPr id="10" name="TextBox 15">
                <a:extLst>
                  <a:ext uri="{FF2B5EF4-FFF2-40B4-BE49-F238E27FC236}">
                    <a16:creationId xmlns:a16="http://schemas.microsoft.com/office/drawing/2014/main" id="{EC3949F6-040B-453A-BC84-2219A29C2EC3}"/>
                  </a:ext>
                </a:extLst>
              </p:cNvPr>
              <p:cNvSpPr txBox="1">
                <a:spLocks noRot="1" noChangeAspect="1" noMove="1" noResize="1" noEditPoints="1" noAdjustHandles="1" noChangeArrowheads="1" noChangeShapeType="1" noTextEdit="1"/>
              </p:cNvSpPr>
              <p:nvPr/>
            </p:nvSpPr>
            <p:spPr>
              <a:xfrm>
                <a:off x="3264051" y="3095754"/>
                <a:ext cx="2844497" cy="582467"/>
              </a:xfrm>
              <a:prstGeom prst="rect">
                <a:avLst/>
              </a:prstGeom>
              <a:blipFill>
                <a:blip r:embed="rId3"/>
                <a:stretch>
                  <a:fillRect/>
                </a:stretch>
              </a:blipFill>
            </p:spPr>
            <p:txBody>
              <a:bodyPr/>
              <a:lstStyle/>
              <a:p>
                <a:r>
                  <a:rPr lang="en-US">
                    <a:noFill/>
                  </a:rPr>
                  <a:t> </a:t>
                </a:r>
              </a:p>
            </p:txBody>
          </p:sp>
        </mc:Fallback>
      </mc:AlternateContent>
      <p:sp>
        <p:nvSpPr>
          <p:cNvPr id="11" name="Rectangle 7">
            <a:extLst>
              <a:ext uri="{FF2B5EF4-FFF2-40B4-BE49-F238E27FC236}">
                <a16:creationId xmlns:a16="http://schemas.microsoft.com/office/drawing/2014/main" id="{3A625B0E-E511-4D53-8FF7-EA07BEB22D25}"/>
              </a:ext>
            </a:extLst>
          </p:cNvPr>
          <p:cNvSpPr/>
          <p:nvPr/>
        </p:nvSpPr>
        <p:spPr>
          <a:xfrm>
            <a:off x="304800" y="3922696"/>
            <a:ext cx="8883869" cy="430887"/>
          </a:xfrm>
          <a:prstGeom prst="rect">
            <a:avLst/>
          </a:prstGeom>
        </p:spPr>
        <p:txBody>
          <a:bodyPr wrap="square">
            <a:spAutoFit/>
          </a:bodyPr>
          <a:lstStyle/>
          <a:p>
            <a:r>
              <a:rPr lang="en-US" sz="2200" dirty="0">
                <a:solidFill>
                  <a:srgbClr val="000000"/>
                </a:solidFill>
              </a:rPr>
              <a:t>Diameter of the #14 CU concentric neutral strand = 0.0641 in. Therefore,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2" name="TextBox 26">
                <a:extLst>
                  <a:ext uri="{FF2B5EF4-FFF2-40B4-BE49-F238E27FC236}">
                    <a16:creationId xmlns:a16="http://schemas.microsoft.com/office/drawing/2014/main" id="{5454B21B-E20D-400A-8B73-2F88F4DAA44B}"/>
                  </a:ext>
                </a:extLst>
              </p:cNvPr>
              <p:cNvSpPr txBox="1"/>
              <p:nvPr/>
            </p:nvSpPr>
            <p:spPr>
              <a:xfrm>
                <a:off x="3200090" y="4598058"/>
                <a:ext cx="3124510"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𝑅𝐷</m:t>
                          </m:r>
                        </m:e>
                        <m:sub>
                          <m:r>
                            <a:rPr lang="en-US" sz="2000" b="0" i="1" smtClean="0">
                              <a:latin typeface="Cambria Math" panose="02040503050406030204" pitchFamily="18" charset="0"/>
                              <a:ea typeface="Cambria Math" panose="02040503050406030204" pitchFamily="18" charset="0"/>
                            </a:rPr>
                            <m:t>𝑠</m:t>
                          </m:r>
                        </m:sub>
                      </m:sSub>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0.0641</m:t>
                          </m:r>
                        </m:num>
                        <m:den>
                          <m:r>
                            <a:rPr lang="en-US" sz="2000" b="0" i="1" smtClean="0">
                              <a:latin typeface="Cambria Math" panose="02040503050406030204" pitchFamily="18" charset="0"/>
                              <a:ea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=0.03205 </m:t>
                      </m:r>
                      <m:r>
                        <a:rPr lang="en-US" sz="2000" b="0" i="1" smtClean="0">
                          <a:latin typeface="Cambria Math" panose="02040503050406030204" pitchFamily="18" charset="0"/>
                          <a:ea typeface="Cambria Math" panose="02040503050406030204" pitchFamily="18" charset="0"/>
                        </a:rPr>
                        <m:t>𝑖𝑛</m:t>
                      </m:r>
                    </m:oMath>
                  </m:oMathPara>
                </a14:m>
                <a:endParaRPr lang="en-US" sz="2000" dirty="0"/>
              </a:p>
            </p:txBody>
          </p:sp>
        </mc:Choice>
        <mc:Fallback xmlns="">
          <p:sp>
            <p:nvSpPr>
              <p:cNvPr id="12" name="TextBox 26">
                <a:extLst>
                  <a:ext uri="{FF2B5EF4-FFF2-40B4-BE49-F238E27FC236}">
                    <a16:creationId xmlns:a16="http://schemas.microsoft.com/office/drawing/2014/main" id="{5454B21B-E20D-400A-8B73-2F88F4DAA44B}"/>
                  </a:ext>
                </a:extLst>
              </p:cNvPr>
              <p:cNvSpPr txBox="1">
                <a:spLocks noRot="1" noChangeAspect="1" noMove="1" noResize="1" noEditPoints="1" noAdjustHandles="1" noChangeArrowheads="1" noChangeShapeType="1" noTextEdit="1"/>
              </p:cNvSpPr>
              <p:nvPr/>
            </p:nvSpPr>
            <p:spPr>
              <a:xfrm>
                <a:off x="3200090" y="4598058"/>
                <a:ext cx="3124510" cy="57618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605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718432"/>
          </a:xfrm>
        </p:spPr>
        <p:txBody>
          <a:bodyPr/>
          <a:lstStyle/>
          <a:p>
            <a:r>
              <a:rPr lang="en-US" sz="3200" dirty="0"/>
              <a:t>Overview</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extBox 9">
            <a:extLst>
              <a:ext uri="{FF2B5EF4-FFF2-40B4-BE49-F238E27FC236}">
                <a16:creationId xmlns:a16="http://schemas.microsoft.com/office/drawing/2014/main" id="{0322E8C2-5108-47BA-B55E-061E38AA23A6}"/>
              </a:ext>
            </a:extLst>
          </p:cNvPr>
          <p:cNvSpPr txBox="1"/>
          <p:nvPr/>
        </p:nvSpPr>
        <p:spPr>
          <a:xfrm>
            <a:off x="515848" y="3281065"/>
            <a:ext cx="3167924" cy="1200329"/>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dirty="0"/>
              <a:t>Partition Form</a:t>
            </a:r>
          </a:p>
          <a:p>
            <a:pPr algn="ctr"/>
            <a:endParaRPr lang="en-US" sz="1800" dirty="0"/>
          </a:p>
          <a:p>
            <a:pPr algn="ctr"/>
            <a:endParaRPr lang="en-US" sz="1800" dirty="0"/>
          </a:p>
          <a:p>
            <a:endParaRPr lang="en-US" sz="1800" dirty="0"/>
          </a:p>
        </p:txBody>
      </p:sp>
      <p:sp>
        <p:nvSpPr>
          <p:cNvPr id="8" name="TextBox 4">
            <a:extLst>
              <a:ext uri="{FF2B5EF4-FFF2-40B4-BE49-F238E27FC236}">
                <a16:creationId xmlns:a16="http://schemas.microsoft.com/office/drawing/2014/main" id="{EAEF72BC-8B69-42E6-8B6A-17D57624E1F2}"/>
              </a:ext>
            </a:extLst>
          </p:cNvPr>
          <p:cNvSpPr txBox="1"/>
          <p:nvPr/>
        </p:nvSpPr>
        <p:spPr>
          <a:xfrm>
            <a:off x="381000" y="1071265"/>
            <a:ext cx="1943100" cy="1200329"/>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a:t>Conductor Types (materials) &amp; Construction Info (</a:t>
            </a:r>
            <a:r>
              <a:rPr lang="en-US" sz="1800" dirty="0" err="1"/>
              <a:t>spacings</a:t>
            </a:r>
            <a:r>
              <a:rPr lang="en-US" sz="1800" dirty="0"/>
              <a:t>)</a:t>
            </a:r>
          </a:p>
        </p:txBody>
      </p:sp>
      <p:sp>
        <p:nvSpPr>
          <p:cNvPr id="9" name="TextBox 5">
            <a:extLst>
              <a:ext uri="{FF2B5EF4-FFF2-40B4-BE49-F238E27FC236}">
                <a16:creationId xmlns:a16="http://schemas.microsoft.com/office/drawing/2014/main" id="{355CE7ED-6307-4E14-BFA2-CCD77FC42108}"/>
              </a:ext>
            </a:extLst>
          </p:cNvPr>
          <p:cNvSpPr txBox="1"/>
          <p:nvPr/>
        </p:nvSpPr>
        <p:spPr>
          <a:xfrm>
            <a:off x="3162300" y="1214735"/>
            <a:ext cx="1828800" cy="92333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a:t>Self and Mutual Potential Coefficients</a:t>
            </a:r>
          </a:p>
        </p:txBody>
      </p:sp>
      <mc:AlternateContent xmlns:mc="http://schemas.openxmlformats.org/markup-compatibility/2006" xmlns:a14="http://schemas.microsoft.com/office/drawing/2010/main">
        <mc:Choice Requires="a14">
          <p:sp>
            <p:nvSpPr>
              <p:cNvPr id="10" name="TextBox 6">
                <a:extLst>
                  <a:ext uri="{FF2B5EF4-FFF2-40B4-BE49-F238E27FC236}">
                    <a16:creationId xmlns:a16="http://schemas.microsoft.com/office/drawing/2014/main" id="{3BBDD726-1C74-467B-9609-03D19445FCB3}"/>
                  </a:ext>
                </a:extLst>
              </p:cNvPr>
              <p:cNvSpPr txBox="1"/>
              <p:nvPr/>
            </p:nvSpPr>
            <p:spPr>
              <a:xfrm>
                <a:off x="5848195" y="1198965"/>
                <a:ext cx="2054469" cy="964495"/>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a:solidFill>
                      <a:srgbClr val="000000"/>
                    </a:solidFill>
                  </a:rPr>
                  <a:t>Primitive Potential Coefficient Matrix</a:t>
                </a:r>
              </a:p>
              <a:p>
                <a:pPr/>
                <a14:m>
                  <m:oMathPara xmlns:m="http://schemas.openxmlformats.org/officeDocument/2006/math">
                    <m:oMathParaPr>
                      <m:jc m:val="centerGroup"/>
                    </m:oMathParaPr>
                    <m:oMath xmlns:m="http://schemas.openxmlformats.org/officeDocument/2006/math">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e>
                            <m:sub>
                              <m:r>
                                <a:rPr lang="en-US" sz="1800" i="1">
                                  <a:latin typeface="Cambria Math" panose="02040503050406030204" pitchFamily="18" charset="0"/>
                                </a:rPr>
                                <m:t>𝑝𝑟𝑖𝑚𝑖𝑡𝑖𝑣𝑒</m:t>
                              </m:r>
                            </m:sub>
                          </m:sSub>
                        </m:e>
                      </m:d>
                    </m:oMath>
                  </m:oMathPara>
                </a14:m>
                <a:endParaRPr lang="en-US" sz="1800" dirty="0"/>
              </a:p>
            </p:txBody>
          </p:sp>
        </mc:Choice>
        <mc:Fallback xmlns="">
          <p:sp>
            <p:nvSpPr>
              <p:cNvPr id="10" name="TextBox 6">
                <a:extLst>
                  <a:ext uri="{FF2B5EF4-FFF2-40B4-BE49-F238E27FC236}">
                    <a16:creationId xmlns:a16="http://schemas.microsoft.com/office/drawing/2014/main" id="{3BBDD726-1C74-467B-9609-03D19445FCB3}"/>
                  </a:ext>
                </a:extLst>
              </p:cNvPr>
              <p:cNvSpPr txBox="1">
                <a:spLocks noRot="1" noChangeAspect="1" noMove="1" noResize="1" noEditPoints="1" noAdjustHandles="1" noChangeArrowheads="1" noChangeShapeType="1" noTextEdit="1"/>
              </p:cNvSpPr>
              <p:nvPr/>
            </p:nvSpPr>
            <p:spPr>
              <a:xfrm>
                <a:off x="5848195" y="1198965"/>
                <a:ext cx="2054469" cy="964495"/>
              </a:xfrm>
              <a:prstGeom prst="rect">
                <a:avLst/>
              </a:prstGeom>
              <a:blipFill>
                <a:blip r:embed="rId2"/>
                <a:stretch>
                  <a:fillRect l="-1760" t="-2469" b="-1235"/>
                </a:stretch>
              </a:blipFill>
              <a:ln>
                <a:solidFill>
                  <a:schemeClr val="accent5">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8">
                <a:extLst>
                  <a:ext uri="{FF2B5EF4-FFF2-40B4-BE49-F238E27FC236}">
                    <a16:creationId xmlns:a16="http://schemas.microsoft.com/office/drawing/2014/main" id="{C2574896-D8C4-4297-AA3C-719765A8F39F}"/>
                  </a:ext>
                </a:extLst>
              </p:cNvPr>
              <p:cNvSpPr txBox="1"/>
              <p:nvPr/>
            </p:nvSpPr>
            <p:spPr>
              <a:xfrm>
                <a:off x="685800" y="3676091"/>
                <a:ext cx="2826671" cy="677943"/>
              </a:xfrm>
              <a:prstGeom prst="rect">
                <a:avLst/>
              </a:prstGeom>
              <a:noFill/>
              <a:ln>
                <a:solidFill>
                  <a:schemeClr val="bg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acc>
                                <m:accPr>
                                  <m:chr m:val="̂"/>
                                  <m:ctrlPr>
                                    <a:rPr lang="en-US" sz="1800" i="1">
                                      <a:solidFill>
                                        <a:schemeClr val="tx1"/>
                                      </a:solidFill>
                                      <a:latin typeface="Cambria Math" panose="02040503050406030204" pitchFamily="18" charset="0"/>
                                    </a:rPr>
                                  </m:ctrlPr>
                                </m:accPr>
                                <m:e>
                                  <m:r>
                                    <a:rPr lang="en-US" sz="1800" i="1">
                                      <a:solidFill>
                                        <a:schemeClr val="tx1"/>
                                      </a:solidFill>
                                      <a:latin typeface="Cambria Math" panose="02040503050406030204" pitchFamily="18" charset="0"/>
                                    </a:rPr>
                                    <m:t>𝑃</m:t>
                                  </m:r>
                                </m:e>
                              </m:acc>
                            </m:e>
                            <m:sub>
                              <m:r>
                                <a:rPr lang="en-US" sz="1800" i="1">
                                  <a:solidFill>
                                    <a:schemeClr val="tx1"/>
                                  </a:solidFill>
                                  <a:latin typeface="Cambria Math" panose="02040503050406030204" pitchFamily="18" charset="0"/>
                                </a:rPr>
                                <m:t>𝑝𝑟𝑖𝑚𝑖𝑡𝑖𝑣𝑒</m:t>
                              </m:r>
                            </m:sub>
                          </m:sSub>
                        </m:e>
                      </m:d>
                      <m:r>
                        <a:rPr lang="en-US" sz="1800" i="1">
                          <a:solidFill>
                            <a:schemeClr val="tx1"/>
                          </a:solidFill>
                          <a:latin typeface="Cambria Math" panose="02040503050406030204" pitchFamily="18" charset="0"/>
                        </a:rPr>
                        <m:t>=</m:t>
                      </m:r>
                      <m:d>
                        <m:dPr>
                          <m:begChr m:val="["/>
                          <m:endChr m:val="]"/>
                          <m:ctrlPr>
                            <a:rPr lang="en-US" sz="1800" i="1">
                              <a:solidFill>
                                <a:schemeClr val="tx1"/>
                              </a:solidFill>
                              <a:latin typeface="Cambria Math" panose="02040503050406030204" pitchFamily="18" charset="0"/>
                            </a:rPr>
                          </m:ctrlPr>
                        </m:dPr>
                        <m:e>
                          <m:m>
                            <m:mPr>
                              <m:mcs>
                                <m:mc>
                                  <m:mcPr>
                                    <m:count m:val="2"/>
                                    <m:mcJc m:val="center"/>
                                  </m:mcPr>
                                </m:mc>
                              </m:mcs>
                              <m:ctrlPr>
                                <a:rPr lang="en-US" sz="1800" i="1">
                                  <a:solidFill>
                                    <a:schemeClr val="tx1"/>
                                  </a:solidFill>
                                  <a:latin typeface="Cambria Math" panose="02040503050406030204" pitchFamily="18" charset="0"/>
                                </a:rPr>
                              </m:ctrlPr>
                            </m:mPr>
                            <m:mr>
                              <m:e>
                                <m:d>
                                  <m:dPr>
                                    <m:begChr m:val="["/>
                                    <m:endChr m:val="]"/>
                                    <m:ctrlPr>
                                      <a:rPr lang="en-US" sz="1800" i="1">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acc>
                                          <m:accPr>
                                            <m:chr m:val="̂"/>
                                            <m:ctrlPr>
                                              <a:rPr lang="en-US" sz="1800" i="1">
                                                <a:solidFill>
                                                  <a:schemeClr val="tx1"/>
                                                </a:solidFill>
                                                <a:latin typeface="Cambria Math" panose="02040503050406030204" pitchFamily="18" charset="0"/>
                                              </a:rPr>
                                            </m:ctrlPr>
                                          </m:accPr>
                                          <m:e>
                                            <m:r>
                                              <a:rPr lang="en-US" sz="1800" i="1">
                                                <a:solidFill>
                                                  <a:schemeClr val="tx1"/>
                                                </a:solidFill>
                                                <a:latin typeface="Cambria Math" panose="02040503050406030204" pitchFamily="18" charset="0"/>
                                              </a:rPr>
                                              <m:t>𝑃</m:t>
                                            </m:r>
                                          </m:e>
                                        </m:acc>
                                      </m:e>
                                      <m:sub>
                                        <m:r>
                                          <a:rPr lang="en-US" sz="1800" i="1">
                                            <a:solidFill>
                                              <a:schemeClr val="tx1"/>
                                            </a:solidFill>
                                            <a:latin typeface="Cambria Math" panose="02040503050406030204" pitchFamily="18" charset="0"/>
                                          </a:rPr>
                                          <m:t>𝑖𝑗</m:t>
                                        </m:r>
                                      </m:sub>
                                    </m:sSub>
                                  </m:e>
                                </m:d>
                              </m:e>
                              <m:e>
                                <m:d>
                                  <m:dPr>
                                    <m:begChr m:val="["/>
                                    <m:endChr m:val="]"/>
                                    <m:ctrlPr>
                                      <a:rPr lang="en-US" sz="1800" i="1">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acc>
                                          <m:accPr>
                                            <m:chr m:val="̂"/>
                                            <m:ctrlPr>
                                              <a:rPr lang="en-US" sz="1800" i="1">
                                                <a:solidFill>
                                                  <a:schemeClr val="tx1"/>
                                                </a:solidFill>
                                                <a:latin typeface="Cambria Math" panose="02040503050406030204" pitchFamily="18" charset="0"/>
                                              </a:rPr>
                                            </m:ctrlPr>
                                          </m:accPr>
                                          <m:e>
                                            <m:r>
                                              <a:rPr lang="en-US" sz="1800" i="1">
                                                <a:solidFill>
                                                  <a:schemeClr val="tx1"/>
                                                </a:solidFill>
                                                <a:latin typeface="Cambria Math" panose="02040503050406030204" pitchFamily="18" charset="0"/>
                                              </a:rPr>
                                              <m:t>𝑃</m:t>
                                            </m:r>
                                          </m:e>
                                        </m:acc>
                                      </m:e>
                                      <m:sub>
                                        <m:r>
                                          <a:rPr lang="en-US" sz="1800" i="1">
                                            <a:solidFill>
                                              <a:schemeClr val="tx1"/>
                                            </a:solidFill>
                                            <a:latin typeface="Cambria Math" panose="02040503050406030204" pitchFamily="18" charset="0"/>
                                          </a:rPr>
                                          <m:t>𝑖𝑛</m:t>
                                        </m:r>
                                      </m:sub>
                                    </m:sSub>
                                  </m:e>
                                </m:d>
                              </m:e>
                            </m:mr>
                            <m:mr>
                              <m:e>
                                <m:d>
                                  <m:dPr>
                                    <m:begChr m:val="["/>
                                    <m:endChr m:val="]"/>
                                    <m:ctrlPr>
                                      <a:rPr lang="en-US" sz="1800" i="1">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acc>
                                          <m:accPr>
                                            <m:chr m:val="̂"/>
                                            <m:ctrlPr>
                                              <a:rPr lang="en-US" sz="1800" i="1">
                                                <a:solidFill>
                                                  <a:schemeClr val="tx1"/>
                                                </a:solidFill>
                                                <a:latin typeface="Cambria Math" panose="02040503050406030204" pitchFamily="18" charset="0"/>
                                              </a:rPr>
                                            </m:ctrlPr>
                                          </m:accPr>
                                          <m:e>
                                            <m:r>
                                              <a:rPr lang="en-US" sz="1800" i="1">
                                                <a:solidFill>
                                                  <a:schemeClr val="tx1"/>
                                                </a:solidFill>
                                                <a:latin typeface="Cambria Math" panose="02040503050406030204" pitchFamily="18" charset="0"/>
                                              </a:rPr>
                                              <m:t>𝑃</m:t>
                                            </m:r>
                                          </m:e>
                                        </m:acc>
                                      </m:e>
                                      <m:sub>
                                        <m:r>
                                          <a:rPr lang="en-US" sz="1800" i="1">
                                            <a:solidFill>
                                              <a:schemeClr val="tx1"/>
                                            </a:solidFill>
                                            <a:latin typeface="Cambria Math" panose="02040503050406030204" pitchFamily="18" charset="0"/>
                                          </a:rPr>
                                          <m:t>𝑛𝑗</m:t>
                                        </m:r>
                                      </m:sub>
                                    </m:sSub>
                                  </m:e>
                                </m:d>
                              </m:e>
                              <m:e>
                                <m:d>
                                  <m:dPr>
                                    <m:begChr m:val="["/>
                                    <m:endChr m:val="]"/>
                                    <m:ctrlPr>
                                      <a:rPr lang="en-US" sz="1800" i="1">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acc>
                                          <m:accPr>
                                            <m:chr m:val="̂"/>
                                            <m:ctrlPr>
                                              <a:rPr lang="en-US" sz="1800" i="1">
                                                <a:solidFill>
                                                  <a:schemeClr val="tx1"/>
                                                </a:solidFill>
                                                <a:latin typeface="Cambria Math" panose="02040503050406030204" pitchFamily="18" charset="0"/>
                                              </a:rPr>
                                            </m:ctrlPr>
                                          </m:accPr>
                                          <m:e>
                                            <m:r>
                                              <a:rPr lang="en-US" sz="1800" i="1">
                                                <a:solidFill>
                                                  <a:schemeClr val="tx1"/>
                                                </a:solidFill>
                                                <a:latin typeface="Cambria Math" panose="02040503050406030204" pitchFamily="18" charset="0"/>
                                              </a:rPr>
                                              <m:t>𝑃</m:t>
                                            </m:r>
                                          </m:e>
                                        </m:acc>
                                      </m:e>
                                      <m:sub>
                                        <m:r>
                                          <a:rPr lang="en-US" sz="1800" i="1">
                                            <a:solidFill>
                                              <a:schemeClr val="tx1"/>
                                            </a:solidFill>
                                            <a:latin typeface="Cambria Math" panose="02040503050406030204" pitchFamily="18" charset="0"/>
                                          </a:rPr>
                                          <m:t>𝑛𝑛</m:t>
                                        </m:r>
                                      </m:sub>
                                    </m:sSub>
                                  </m:e>
                                </m:d>
                              </m:e>
                            </m:mr>
                          </m:m>
                        </m:e>
                      </m:d>
                    </m:oMath>
                  </m:oMathPara>
                </a14:m>
                <a:endParaRPr lang="en-US" sz="1800" dirty="0">
                  <a:solidFill>
                    <a:schemeClr val="tx1"/>
                  </a:solidFill>
                </a:endParaRPr>
              </a:p>
            </p:txBody>
          </p:sp>
        </mc:Choice>
        <mc:Fallback xmlns="">
          <p:sp>
            <p:nvSpPr>
              <p:cNvPr id="11" name="TextBox 8">
                <a:extLst>
                  <a:ext uri="{FF2B5EF4-FFF2-40B4-BE49-F238E27FC236}">
                    <a16:creationId xmlns:a16="http://schemas.microsoft.com/office/drawing/2014/main" id="{C2574896-D8C4-4297-AA3C-719765A8F39F}"/>
                  </a:ext>
                </a:extLst>
              </p:cNvPr>
              <p:cNvSpPr txBox="1">
                <a:spLocks noRot="1" noChangeAspect="1" noMove="1" noResize="1" noEditPoints="1" noAdjustHandles="1" noChangeArrowheads="1" noChangeShapeType="1" noTextEdit="1"/>
              </p:cNvSpPr>
              <p:nvPr/>
            </p:nvSpPr>
            <p:spPr>
              <a:xfrm>
                <a:off x="685800" y="3676091"/>
                <a:ext cx="2826671" cy="677943"/>
              </a:xfrm>
              <a:prstGeom prst="rect">
                <a:avLst/>
              </a:prstGeom>
              <a:blipFill>
                <a:blip r:embed="rId3"/>
                <a:stretch>
                  <a:fillRect/>
                </a:stretch>
              </a:blipFill>
              <a:ln>
                <a:solidFill>
                  <a:schemeClr val="bg1"/>
                </a:solidFill>
              </a:ln>
            </p:spPr>
            <p:txBody>
              <a:bodyPr/>
              <a:lstStyle/>
              <a:p>
                <a:r>
                  <a:rPr lang="en-US">
                    <a:noFill/>
                  </a:rPr>
                  <a:t> </a:t>
                </a:r>
              </a:p>
            </p:txBody>
          </p:sp>
        </mc:Fallback>
      </mc:AlternateContent>
      <p:sp>
        <p:nvSpPr>
          <p:cNvPr id="12" name="TextBox 10">
            <a:extLst>
              <a:ext uri="{FF2B5EF4-FFF2-40B4-BE49-F238E27FC236}">
                <a16:creationId xmlns:a16="http://schemas.microsoft.com/office/drawing/2014/main" id="{83AE4986-352C-4727-BA95-CF654F210833}"/>
              </a:ext>
            </a:extLst>
          </p:cNvPr>
          <p:cNvSpPr txBox="1"/>
          <p:nvPr/>
        </p:nvSpPr>
        <p:spPr>
          <a:xfrm>
            <a:off x="4777534" y="3419564"/>
            <a:ext cx="1828800" cy="92333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dirty="0">
                <a:solidFill>
                  <a:srgbClr val="000000"/>
                </a:solidFill>
              </a:rPr>
              <a:t>Phase Potential Coefficient Matrix [</a:t>
            </a:r>
            <a:r>
              <a:rPr lang="en-US" sz="1800" i="1" dirty="0" err="1">
                <a:solidFill>
                  <a:srgbClr val="000000"/>
                </a:solidFill>
              </a:rPr>
              <a:t>P</a:t>
            </a:r>
            <a:r>
              <a:rPr lang="en-US" sz="1800" i="1" baseline="-25000" dirty="0" err="1">
                <a:solidFill>
                  <a:srgbClr val="000000"/>
                </a:solidFill>
              </a:rPr>
              <a:t>abc</a:t>
            </a:r>
            <a:r>
              <a:rPr lang="en-US" sz="1800" dirty="0">
                <a:solidFill>
                  <a:srgbClr val="000000"/>
                </a:solidFill>
              </a:rPr>
              <a:t>]</a:t>
            </a:r>
            <a:endParaRPr lang="en-US" sz="1800" dirty="0"/>
          </a:p>
        </p:txBody>
      </p:sp>
      <p:cxnSp>
        <p:nvCxnSpPr>
          <p:cNvPr id="13" name="Straight Arrow Connector 12">
            <a:extLst>
              <a:ext uri="{FF2B5EF4-FFF2-40B4-BE49-F238E27FC236}">
                <a16:creationId xmlns:a16="http://schemas.microsoft.com/office/drawing/2014/main" id="{E8661855-73D1-4C43-A3E2-2BB5AB360CC6}"/>
              </a:ext>
            </a:extLst>
          </p:cNvPr>
          <p:cNvCxnSpPr>
            <a:cxnSpLocks/>
            <a:stCxn id="8" idx="3"/>
            <a:endCxn id="9" idx="1"/>
          </p:cNvCxnSpPr>
          <p:nvPr/>
        </p:nvCxnSpPr>
        <p:spPr>
          <a:xfrm>
            <a:off x="2324100" y="1671430"/>
            <a:ext cx="838200" cy="497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4">
            <a:extLst>
              <a:ext uri="{FF2B5EF4-FFF2-40B4-BE49-F238E27FC236}">
                <a16:creationId xmlns:a16="http://schemas.microsoft.com/office/drawing/2014/main" id="{A604D741-2365-4B58-9D36-67CA7B1BC3C9}"/>
              </a:ext>
            </a:extLst>
          </p:cNvPr>
          <p:cNvCxnSpPr>
            <a:cxnSpLocks/>
            <a:stCxn id="9" idx="3"/>
            <a:endCxn id="10" idx="1"/>
          </p:cNvCxnSpPr>
          <p:nvPr/>
        </p:nvCxnSpPr>
        <p:spPr>
          <a:xfrm>
            <a:off x="4991100" y="1676400"/>
            <a:ext cx="857095" cy="4813"/>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6">
            <a:extLst>
              <a:ext uri="{FF2B5EF4-FFF2-40B4-BE49-F238E27FC236}">
                <a16:creationId xmlns:a16="http://schemas.microsoft.com/office/drawing/2014/main" id="{3A49E3C7-7854-4B9E-898B-FB84C4389A41}"/>
              </a:ext>
            </a:extLst>
          </p:cNvPr>
          <p:cNvCxnSpPr>
            <a:cxnSpLocks/>
            <a:stCxn id="10" idx="2"/>
            <a:endCxn id="6" idx="0"/>
          </p:cNvCxnSpPr>
          <p:nvPr/>
        </p:nvCxnSpPr>
        <p:spPr>
          <a:xfrm rot="5400000">
            <a:off x="3928818" y="334452"/>
            <a:ext cx="1117605" cy="4775620"/>
          </a:xfrm>
          <a:prstGeom prst="bentConnector3">
            <a:avLst>
              <a:gd name="adj1" fmla="val 50000"/>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25">
            <a:extLst>
              <a:ext uri="{FF2B5EF4-FFF2-40B4-BE49-F238E27FC236}">
                <a16:creationId xmlns:a16="http://schemas.microsoft.com/office/drawing/2014/main" id="{912766E6-CACD-4A25-8606-0ACDEBE21FF2}"/>
              </a:ext>
            </a:extLst>
          </p:cNvPr>
          <p:cNvCxnSpPr>
            <a:cxnSpLocks/>
            <a:stCxn id="6" idx="3"/>
            <a:endCxn id="12" idx="1"/>
          </p:cNvCxnSpPr>
          <p:nvPr/>
        </p:nvCxnSpPr>
        <p:spPr>
          <a:xfrm flipV="1">
            <a:off x="3683772" y="3881229"/>
            <a:ext cx="1093762" cy="1"/>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1">
            <a:extLst>
              <a:ext uri="{FF2B5EF4-FFF2-40B4-BE49-F238E27FC236}">
                <a16:creationId xmlns:a16="http://schemas.microsoft.com/office/drawing/2014/main" id="{5A3EEBB3-1BE1-40E8-A0AB-D48B6D584E23}"/>
              </a:ext>
            </a:extLst>
          </p:cNvPr>
          <p:cNvSpPr txBox="1"/>
          <p:nvPr/>
        </p:nvSpPr>
        <p:spPr>
          <a:xfrm>
            <a:off x="3697094" y="3200719"/>
            <a:ext cx="1412052" cy="646331"/>
          </a:xfrm>
          <a:prstGeom prst="rect">
            <a:avLst/>
          </a:prstGeom>
          <a:noFill/>
          <a:ln>
            <a:solidFill>
              <a:schemeClr val="bg1"/>
            </a:solidFill>
          </a:ln>
        </p:spPr>
        <p:txBody>
          <a:bodyPr wrap="square" rtlCol="0">
            <a:spAutoFit/>
          </a:bodyPr>
          <a:lstStyle/>
          <a:p>
            <a:r>
              <a:rPr lang="en-US" sz="1800" dirty="0" err="1"/>
              <a:t>Kron</a:t>
            </a:r>
            <a:r>
              <a:rPr lang="en-US" sz="1800" dirty="0"/>
              <a:t> reduction</a:t>
            </a:r>
          </a:p>
        </p:txBody>
      </p:sp>
      <p:sp>
        <p:nvSpPr>
          <p:cNvPr id="18" name="TextBox 26">
            <a:extLst>
              <a:ext uri="{FF2B5EF4-FFF2-40B4-BE49-F238E27FC236}">
                <a16:creationId xmlns:a16="http://schemas.microsoft.com/office/drawing/2014/main" id="{636BD564-21BD-4104-87A9-238166971E17}"/>
              </a:ext>
            </a:extLst>
          </p:cNvPr>
          <p:cNvSpPr txBox="1"/>
          <p:nvPr/>
        </p:nvSpPr>
        <p:spPr>
          <a:xfrm>
            <a:off x="7200900" y="3558063"/>
            <a:ext cx="1828800" cy="646331"/>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dirty="0">
                <a:solidFill>
                  <a:srgbClr val="000000"/>
                </a:solidFill>
              </a:rPr>
              <a:t>Capacitance Matrix [</a:t>
            </a:r>
            <a:r>
              <a:rPr lang="en-US" sz="1800" i="1" dirty="0" err="1">
                <a:solidFill>
                  <a:srgbClr val="000000"/>
                </a:solidFill>
              </a:rPr>
              <a:t>C</a:t>
            </a:r>
            <a:r>
              <a:rPr lang="en-US" sz="1800" i="1" baseline="-25000" dirty="0" err="1">
                <a:solidFill>
                  <a:srgbClr val="000000"/>
                </a:solidFill>
              </a:rPr>
              <a:t>abc</a:t>
            </a:r>
            <a:r>
              <a:rPr lang="en-US" sz="1800" dirty="0">
                <a:solidFill>
                  <a:srgbClr val="000000"/>
                </a:solidFill>
              </a:rPr>
              <a:t>]</a:t>
            </a:r>
            <a:endParaRPr lang="en-US" sz="1800" dirty="0"/>
          </a:p>
        </p:txBody>
      </p:sp>
      <p:cxnSp>
        <p:nvCxnSpPr>
          <p:cNvPr id="19" name="Straight Arrow Connector 27">
            <a:extLst>
              <a:ext uri="{FF2B5EF4-FFF2-40B4-BE49-F238E27FC236}">
                <a16:creationId xmlns:a16="http://schemas.microsoft.com/office/drawing/2014/main" id="{BBB00AD7-729D-43DF-AC2B-FBAFDCE04577}"/>
              </a:ext>
            </a:extLst>
          </p:cNvPr>
          <p:cNvCxnSpPr>
            <a:cxnSpLocks/>
            <a:stCxn id="12" idx="3"/>
            <a:endCxn id="18" idx="1"/>
          </p:cNvCxnSpPr>
          <p:nvPr/>
        </p:nvCxnSpPr>
        <p:spPr>
          <a:xfrm>
            <a:off x="6606334" y="3881229"/>
            <a:ext cx="594566" cy="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30">
            <a:extLst>
              <a:ext uri="{FF2B5EF4-FFF2-40B4-BE49-F238E27FC236}">
                <a16:creationId xmlns:a16="http://schemas.microsoft.com/office/drawing/2014/main" id="{A6C377BA-42AD-4F51-B4CE-8A82D1A254CA}"/>
              </a:ext>
            </a:extLst>
          </p:cNvPr>
          <p:cNvSpPr txBox="1"/>
          <p:nvPr/>
        </p:nvSpPr>
        <p:spPr>
          <a:xfrm>
            <a:off x="4777534" y="5084935"/>
            <a:ext cx="1828800" cy="92333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dirty="0">
                <a:solidFill>
                  <a:srgbClr val="000000"/>
                </a:solidFill>
              </a:rPr>
              <a:t>Phase Shunt Admittance Matrix [</a:t>
            </a:r>
            <a:r>
              <a:rPr lang="en-US" sz="1800" i="1" dirty="0" err="1">
                <a:solidFill>
                  <a:srgbClr val="000000"/>
                </a:solidFill>
              </a:rPr>
              <a:t>y</a:t>
            </a:r>
            <a:r>
              <a:rPr lang="en-US" sz="1800" i="1" baseline="-25000" dirty="0" err="1">
                <a:solidFill>
                  <a:srgbClr val="000000"/>
                </a:solidFill>
              </a:rPr>
              <a:t>abc</a:t>
            </a:r>
            <a:r>
              <a:rPr lang="en-US" sz="1800" dirty="0">
                <a:solidFill>
                  <a:srgbClr val="000000"/>
                </a:solidFill>
              </a:rPr>
              <a:t>]</a:t>
            </a:r>
            <a:endParaRPr lang="en-US" sz="1800" dirty="0"/>
          </a:p>
        </p:txBody>
      </p:sp>
      <p:cxnSp>
        <p:nvCxnSpPr>
          <p:cNvPr id="21" name="Elbow Connector 34">
            <a:extLst>
              <a:ext uri="{FF2B5EF4-FFF2-40B4-BE49-F238E27FC236}">
                <a16:creationId xmlns:a16="http://schemas.microsoft.com/office/drawing/2014/main" id="{236EB4A4-2389-485F-AB0C-318C634D43FE}"/>
              </a:ext>
            </a:extLst>
          </p:cNvPr>
          <p:cNvCxnSpPr>
            <a:stCxn id="18" idx="2"/>
            <a:endCxn id="20" idx="0"/>
          </p:cNvCxnSpPr>
          <p:nvPr/>
        </p:nvCxnSpPr>
        <p:spPr>
          <a:xfrm rot="5400000">
            <a:off x="6463347" y="3432981"/>
            <a:ext cx="880541" cy="2423366"/>
          </a:xfrm>
          <a:prstGeom prst="bentConnector3">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002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2FC237E6-2696-4317-BA16-5D5EB93EFE5D}"/>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3</a:t>
            </a:r>
            <a:endParaRPr lang="en-US" sz="3200" dirty="0"/>
          </a:p>
        </p:txBody>
      </p:sp>
      <p:sp>
        <p:nvSpPr>
          <p:cNvPr id="7" name="Rectangle 9">
            <a:extLst>
              <a:ext uri="{FF2B5EF4-FFF2-40B4-BE49-F238E27FC236}">
                <a16:creationId xmlns:a16="http://schemas.microsoft.com/office/drawing/2014/main" id="{A92D9896-502E-4F7A-8BD4-0B2381331460}"/>
              </a:ext>
            </a:extLst>
          </p:cNvPr>
          <p:cNvSpPr/>
          <p:nvPr/>
        </p:nvSpPr>
        <p:spPr>
          <a:xfrm>
            <a:off x="196673" y="1079956"/>
            <a:ext cx="8750653" cy="430887"/>
          </a:xfrm>
          <a:prstGeom prst="rect">
            <a:avLst/>
          </a:prstGeom>
        </p:spPr>
        <p:txBody>
          <a:bodyPr wrap="square">
            <a:spAutoFit/>
          </a:bodyPr>
          <a:lstStyle/>
          <a:p>
            <a:pPr algn="just"/>
            <a:r>
              <a:rPr lang="en-US" sz="2200" dirty="0">
                <a:solidFill>
                  <a:srgbClr val="000000"/>
                </a:solidFill>
              </a:rPr>
              <a:t>Substitute into (26)</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8" name="TextBox 10">
                <a:extLst>
                  <a:ext uri="{FF2B5EF4-FFF2-40B4-BE49-F238E27FC236}">
                    <a16:creationId xmlns:a16="http://schemas.microsoft.com/office/drawing/2014/main" id="{FB18AFF6-95D7-411D-983F-85B50F5C4F98}"/>
                  </a:ext>
                </a:extLst>
              </p:cNvPr>
              <p:cNvSpPr txBox="1"/>
              <p:nvPr/>
            </p:nvSpPr>
            <p:spPr>
              <a:xfrm>
                <a:off x="1911260" y="1755318"/>
                <a:ext cx="4864280" cy="632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ea typeface="Cambria Math" panose="02040503050406030204" pitchFamily="18" charset="0"/>
                            </a:rPr>
                            <m:t>𝑎𝑔</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𝑗</m:t>
                      </m:r>
                      <m:f>
                        <m:fPr>
                          <m:ctrlPr>
                            <a:rPr lang="en-US" sz="200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77.3619</m:t>
                          </m:r>
                        </m:num>
                        <m:den>
                          <m:func>
                            <m:funcPr>
                              <m:ctrlPr>
                                <a:rPr lang="en-US" sz="2000" i="1" smtClean="0">
                                  <a:latin typeface="Cambria Math" panose="02040503050406030204" pitchFamily="18" charset="0"/>
                                </a:rPr>
                              </m:ctrlPr>
                            </m:funcPr>
                            <m:fName>
                              <m:r>
                                <m:rPr>
                                  <m:sty m:val="p"/>
                                </m:rPr>
                                <a:rPr lang="en-US" sz="2000" i="0" smtClean="0">
                                  <a:latin typeface="Cambria Math" panose="02040503050406030204" pitchFamily="18" charset="0"/>
                                </a:rPr>
                                <m:t>ln</m:t>
                              </m:r>
                            </m:fName>
                            <m:e>
                              <m:d>
                                <m:dPr>
                                  <m:ctrlPr>
                                    <a:rPr lang="en-US" sz="2000" b="0" i="1" smtClean="0">
                                      <a:latin typeface="Cambria Math" panose="02040503050406030204" pitchFamily="18" charset="0"/>
                                    </a:rPr>
                                  </m:ctrlPr>
                                </m:dPr>
                                <m:e>
                                  <m:f>
                                    <m:fPr>
                                      <m:type m:val="lin"/>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𝑐</m:t>
                                          </m:r>
                                        </m:sub>
                                      </m:sSub>
                                    </m:den>
                                  </m:f>
                                </m:e>
                              </m:d>
                              <m:r>
                                <a:rPr lang="en-US" sz="2000" b="0" i="1" smtClean="0">
                                  <a:latin typeface="Cambria Math" panose="02040503050406030204" pitchFamily="18" charset="0"/>
                                </a:rPr>
                                <m:t>−(</m:t>
                              </m:r>
                              <m:f>
                                <m:fPr>
                                  <m:type m:val="lin"/>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𝑘</m:t>
                                  </m:r>
                                </m:den>
                              </m:f>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ln</m:t>
                                  </m:r>
                                </m:fName>
                                <m:e>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f>
                                    <m:fPr>
                                      <m:type m:val="lin"/>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𝑠</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b="0" i="1" smtClean="0">
                                              <a:latin typeface="Cambria Math" panose="02040503050406030204" pitchFamily="18" charset="0"/>
                                              <a:ea typeface="Cambria Math" panose="02040503050406030204" pitchFamily="18" charset="0"/>
                                            </a:rPr>
                                            <m:t>𝑏</m:t>
                                          </m:r>
                                        </m:sub>
                                      </m:sSub>
                                    </m:den>
                                  </m:f>
                                  <m:r>
                                    <a:rPr lang="en-US" sz="2000" b="0" i="1" smtClean="0">
                                      <a:latin typeface="Cambria Math" panose="02040503050406030204" pitchFamily="18" charset="0"/>
                                    </a:rPr>
                                    <m:t>)</m:t>
                                  </m:r>
                                </m:e>
                              </m:func>
                            </m:e>
                          </m:func>
                        </m:den>
                      </m:f>
                    </m:oMath>
                  </m:oMathPara>
                </a14:m>
                <a:endParaRPr lang="en-US" sz="2000" dirty="0"/>
              </a:p>
            </p:txBody>
          </p:sp>
        </mc:Choice>
        <mc:Fallback xmlns="">
          <p:sp>
            <p:nvSpPr>
              <p:cNvPr id="8" name="TextBox 10">
                <a:extLst>
                  <a:ext uri="{FF2B5EF4-FFF2-40B4-BE49-F238E27FC236}">
                    <a16:creationId xmlns:a16="http://schemas.microsoft.com/office/drawing/2014/main" id="{FB18AFF6-95D7-411D-983F-85B50F5C4F98}"/>
                  </a:ext>
                </a:extLst>
              </p:cNvPr>
              <p:cNvSpPr txBox="1">
                <a:spLocks noRot="1" noChangeAspect="1" noMove="1" noResize="1" noEditPoints="1" noAdjustHandles="1" noChangeArrowheads="1" noChangeShapeType="1" noTextEdit="1"/>
              </p:cNvSpPr>
              <p:nvPr/>
            </p:nvSpPr>
            <p:spPr>
              <a:xfrm>
                <a:off x="1911260" y="1755318"/>
                <a:ext cx="4864280" cy="632802"/>
              </a:xfrm>
              <a:prstGeom prst="rect">
                <a:avLst/>
              </a:prstGeom>
              <a:blipFill>
                <a:blip r:embed="rId2"/>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D978C6CE-C1CA-41C6-8A53-F029910E6F2E}"/>
              </a:ext>
            </a:extLst>
          </p:cNvPr>
          <p:cNvSpPr txBox="1"/>
          <p:nvPr/>
        </p:nvSpPr>
        <p:spPr>
          <a:xfrm>
            <a:off x="8005203" y="1840886"/>
            <a:ext cx="681597" cy="461665"/>
          </a:xfrm>
          <a:prstGeom prst="rect">
            <a:avLst/>
          </a:prstGeom>
          <a:noFill/>
        </p:spPr>
        <p:txBody>
          <a:bodyPr wrap="none" rtlCol="0">
            <a:spAutoFit/>
          </a:bodyPr>
          <a:lstStyle/>
          <a:p>
            <a:r>
              <a:rPr lang="en-US" sz="2400" dirty="0"/>
              <a:t>(</a:t>
            </a:r>
            <a:r>
              <a:rPr lang="en-US" altLang="zh-CN" sz="2400" dirty="0"/>
              <a:t>26</a:t>
            </a:r>
            <a:r>
              <a:rPr lang="en-US" sz="2400" dirty="0"/>
              <a:t>)</a:t>
            </a:r>
          </a:p>
        </p:txBody>
      </p:sp>
      <mc:AlternateContent xmlns:mc="http://schemas.openxmlformats.org/markup-compatibility/2006" xmlns:a14="http://schemas.microsoft.com/office/drawing/2010/main">
        <mc:Choice Requires="a14">
          <p:sp>
            <p:nvSpPr>
              <p:cNvPr id="10" name="TextBox 11">
                <a:extLst>
                  <a:ext uri="{FF2B5EF4-FFF2-40B4-BE49-F238E27FC236}">
                    <a16:creationId xmlns:a16="http://schemas.microsoft.com/office/drawing/2014/main" id="{B3F1901F-91C8-40DF-8FB1-CB932C4228AD}"/>
                  </a:ext>
                </a:extLst>
              </p:cNvPr>
              <p:cNvSpPr txBox="1"/>
              <p:nvPr/>
            </p:nvSpPr>
            <p:spPr>
              <a:xfrm>
                <a:off x="990599" y="2817101"/>
                <a:ext cx="7162800" cy="9405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ea typeface="Cambria Math" panose="02040503050406030204" pitchFamily="18" charset="0"/>
                            </a:rPr>
                            <m:t>𝑎𝑔</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𝑗</m:t>
                      </m:r>
                      <m:f>
                        <m:fPr>
                          <m:ctrlPr>
                            <a:rPr lang="en-US" sz="200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77.3619</m:t>
                          </m:r>
                        </m:num>
                        <m:den>
                          <m:func>
                            <m:funcPr>
                              <m:ctrlPr>
                                <a:rPr lang="en-US" sz="2000" i="1" smtClean="0">
                                  <a:latin typeface="Cambria Math" panose="02040503050406030204" pitchFamily="18" charset="0"/>
                                </a:rPr>
                              </m:ctrlPr>
                            </m:funcPr>
                            <m:fName>
                              <m:r>
                                <m:rPr>
                                  <m:sty m:val="p"/>
                                </m:rPr>
                                <a:rPr lang="en-US" sz="2000" i="0" smtClean="0">
                                  <a:latin typeface="Cambria Math" panose="02040503050406030204" pitchFamily="18" charset="0"/>
                                </a:rPr>
                                <m:t>ln</m:t>
                              </m:r>
                            </m:fName>
                            <m:e>
                              <m:d>
                                <m:dPr>
                                  <m:ctrlPr>
                                    <a:rPr lang="en-US" sz="2000" b="0" i="1" smtClean="0">
                                      <a:latin typeface="Cambria Math" panose="02040503050406030204" pitchFamily="18" charset="0"/>
                                    </a:rPr>
                                  </m:ctrlPr>
                                </m:dPr>
                                <m:e>
                                  <m:f>
                                    <m:fPr>
                                      <m:type m:val="lin"/>
                                      <m:ctrlPr>
                                        <a:rPr lang="en-US" sz="2000" b="0" i="1" smtClean="0">
                                          <a:latin typeface="Cambria Math" panose="02040503050406030204" pitchFamily="18" charset="0"/>
                                        </a:rPr>
                                      </m:ctrlPr>
                                    </m:fPr>
                                    <m:num>
                                      <m:r>
                                        <a:rPr lang="en-US" sz="2000" b="0" i="1" smtClean="0">
                                          <a:latin typeface="Cambria Math" panose="02040503050406030204" pitchFamily="18" charset="0"/>
                                        </a:rPr>
                                        <m:t>0.6132</m:t>
                                      </m:r>
                                    </m:num>
                                    <m:den>
                                      <m:r>
                                        <a:rPr lang="en-US" sz="2000" i="1" smtClean="0">
                                          <a:latin typeface="Cambria Math" panose="02040503050406030204" pitchFamily="18" charset="0"/>
                                        </a:rPr>
                                        <m:t>0</m:t>
                                      </m:r>
                                      <m:r>
                                        <a:rPr lang="en-US" sz="2000" b="0" i="1" smtClean="0">
                                          <a:latin typeface="Cambria Math" panose="02040503050406030204" pitchFamily="18" charset="0"/>
                                        </a:rPr>
                                        <m:t>.2835</m:t>
                                      </m:r>
                                    </m:den>
                                  </m:f>
                                </m:e>
                              </m:d>
                              <m:r>
                                <a:rPr lang="en-US" sz="2000" b="0" i="1" smtClean="0">
                                  <a:latin typeface="Cambria Math" panose="02040503050406030204" pitchFamily="18" charset="0"/>
                                </a:rPr>
                                <m:t>−(</m:t>
                              </m:r>
                              <m:f>
                                <m:fPr>
                                  <m:type m:val="lin"/>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13</m:t>
                                  </m:r>
                                </m:den>
                              </m:f>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ln</m:t>
                                  </m:r>
                                </m:fName>
                                <m:e>
                                  <m:r>
                                    <a:rPr lang="en-US" sz="2000" b="0" i="1" smtClean="0">
                                      <a:latin typeface="Cambria Math" panose="02040503050406030204" pitchFamily="18" charset="0"/>
                                    </a:rPr>
                                    <m:t>(13∗</m:t>
                                  </m:r>
                                  <m:f>
                                    <m:fPr>
                                      <m:type m:val="lin"/>
                                      <m:ctrlPr>
                                        <a:rPr lang="en-US" sz="2000" i="1">
                                          <a:latin typeface="Cambria Math" panose="02040503050406030204" pitchFamily="18" charset="0"/>
                                        </a:rPr>
                                      </m:ctrlPr>
                                    </m:fPr>
                                    <m:num>
                                      <m:r>
                                        <a:rPr lang="en-US" sz="2000" i="1" smtClean="0">
                                          <a:latin typeface="Cambria Math" panose="02040503050406030204" pitchFamily="18" charset="0"/>
                                        </a:rPr>
                                        <m:t>0</m:t>
                                      </m:r>
                                      <m:r>
                                        <a:rPr lang="en-US" sz="2000" b="0" i="1" smtClean="0">
                                          <a:latin typeface="Cambria Math" panose="02040503050406030204" pitchFamily="18" charset="0"/>
                                        </a:rPr>
                                        <m:t>.03205</m:t>
                                      </m:r>
                                    </m:num>
                                    <m:den>
                                      <m:r>
                                        <a:rPr lang="en-US" sz="2000" i="1" smtClean="0">
                                          <a:latin typeface="Cambria Math" panose="02040503050406030204" pitchFamily="18" charset="0"/>
                                        </a:rPr>
                                        <m:t>0</m:t>
                                      </m:r>
                                      <m:r>
                                        <a:rPr lang="en-US" sz="2000" b="0" i="1" smtClean="0">
                                          <a:latin typeface="Cambria Math" panose="02040503050406030204" pitchFamily="18" charset="0"/>
                                        </a:rPr>
                                        <m:t>.6132</m:t>
                                      </m:r>
                                    </m:den>
                                  </m:f>
                                  <m:r>
                                    <a:rPr lang="en-US" sz="2000" b="0" i="1" smtClean="0">
                                      <a:latin typeface="Cambria Math" panose="02040503050406030204" pitchFamily="18" charset="0"/>
                                    </a:rPr>
                                    <m:t>)</m:t>
                                  </m:r>
                                </m:e>
                              </m:func>
                            </m:e>
                          </m:func>
                        </m:den>
                      </m:f>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𝑗</m:t>
                      </m:r>
                      <m:r>
                        <a:rPr lang="en-US" altLang="zh-CN" sz="2000" b="0" i="1" smtClean="0">
                          <a:latin typeface="Cambria Math" panose="02040503050406030204" pitchFamily="18" charset="0"/>
                          <a:ea typeface="Cambria Math" panose="02040503050406030204" pitchFamily="18" charset="0"/>
                        </a:rPr>
                        <m:t>96.6098 </m:t>
                      </m:r>
                      <m:r>
                        <a:rPr lang="zh-CN" altLang="en-US" sz="2000" b="0" i="1" smtClean="0">
                          <a:latin typeface="Cambria Math" panose="02040503050406030204" pitchFamily="18" charset="0"/>
                          <a:ea typeface="Cambria Math" panose="02040503050406030204" pitchFamily="18" charset="0"/>
                        </a:rPr>
                        <m:t>𝜇</m:t>
                      </m:r>
                      <m:r>
                        <a:rPr lang="en-US" altLang="zh-CN" sz="2000" b="0" i="1" smtClean="0">
                          <a:latin typeface="Cambria Math" panose="02040503050406030204" pitchFamily="18" charset="0"/>
                          <a:ea typeface="Cambria Math" panose="02040503050406030204" pitchFamily="18" charset="0"/>
                        </a:rPr>
                        <m:t>𝑆</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𝑚𝑖𝑙𝑒</m:t>
                      </m:r>
                      <m:r>
                        <a:rPr lang="en-US" altLang="zh-CN" sz="2000" b="0" i="1" smtClean="0">
                          <a:latin typeface="Cambria Math" panose="02040503050406030204" pitchFamily="18" charset="0"/>
                          <a:ea typeface="Cambria Math" panose="02040503050406030204" pitchFamily="18" charset="0"/>
                        </a:rPr>
                        <m:t> </m:t>
                      </m:r>
                    </m:oMath>
                  </m:oMathPara>
                </a14:m>
                <a:endParaRPr lang="en-US" sz="2000" dirty="0"/>
              </a:p>
            </p:txBody>
          </p:sp>
        </mc:Choice>
        <mc:Fallback xmlns="">
          <p:sp>
            <p:nvSpPr>
              <p:cNvPr id="10" name="TextBox 11">
                <a:extLst>
                  <a:ext uri="{FF2B5EF4-FFF2-40B4-BE49-F238E27FC236}">
                    <a16:creationId xmlns:a16="http://schemas.microsoft.com/office/drawing/2014/main" id="{B3F1901F-91C8-40DF-8FB1-CB932C4228AD}"/>
                  </a:ext>
                </a:extLst>
              </p:cNvPr>
              <p:cNvSpPr txBox="1">
                <a:spLocks noRot="1" noChangeAspect="1" noMove="1" noResize="1" noEditPoints="1" noAdjustHandles="1" noChangeArrowheads="1" noChangeShapeType="1" noTextEdit="1"/>
              </p:cNvSpPr>
              <p:nvPr/>
            </p:nvSpPr>
            <p:spPr>
              <a:xfrm>
                <a:off x="990599" y="2817101"/>
                <a:ext cx="7162800" cy="940579"/>
              </a:xfrm>
              <a:prstGeom prst="rect">
                <a:avLst/>
              </a:prstGeom>
              <a:blipFill>
                <a:blip r:embed="rId3"/>
                <a:stretch>
                  <a:fillRect b="-11688"/>
                </a:stretch>
              </a:blipFill>
            </p:spPr>
            <p:txBody>
              <a:bodyPr/>
              <a:lstStyle/>
              <a:p>
                <a:r>
                  <a:rPr lang="en-US">
                    <a:noFill/>
                  </a:rPr>
                  <a:t> </a:t>
                </a:r>
              </a:p>
            </p:txBody>
          </p:sp>
        </mc:Fallback>
      </mc:AlternateContent>
      <p:sp>
        <p:nvSpPr>
          <p:cNvPr id="11" name="Rectangle 6">
            <a:extLst>
              <a:ext uri="{FF2B5EF4-FFF2-40B4-BE49-F238E27FC236}">
                <a16:creationId xmlns:a16="http://schemas.microsoft.com/office/drawing/2014/main" id="{A0C7A916-9DBB-454D-B27F-A257EBE43E89}"/>
              </a:ext>
            </a:extLst>
          </p:cNvPr>
          <p:cNvSpPr/>
          <p:nvPr/>
        </p:nvSpPr>
        <p:spPr>
          <a:xfrm>
            <a:off x="222403" y="3946985"/>
            <a:ext cx="8750653" cy="430887"/>
          </a:xfrm>
          <a:prstGeom prst="rect">
            <a:avLst/>
          </a:prstGeom>
        </p:spPr>
        <p:txBody>
          <a:bodyPr wrap="square">
            <a:spAutoFit/>
          </a:bodyPr>
          <a:lstStyle/>
          <a:p>
            <a:r>
              <a:rPr lang="en-US" sz="2200" dirty="0">
                <a:solidFill>
                  <a:srgbClr val="000000"/>
                </a:solidFill>
              </a:rPr>
              <a:t>The phase admittance for this three-phase underground line is</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2" name="TextBox 14">
                <a:extLst>
                  <a:ext uri="{FF2B5EF4-FFF2-40B4-BE49-F238E27FC236}">
                    <a16:creationId xmlns:a16="http://schemas.microsoft.com/office/drawing/2014/main" id="{C3DBBDE3-A539-4914-9D9F-0BA7FF926A69}"/>
                  </a:ext>
                </a:extLst>
              </p:cNvPr>
              <p:cNvSpPr txBox="1"/>
              <p:nvPr/>
            </p:nvSpPr>
            <p:spPr>
              <a:xfrm>
                <a:off x="1899385" y="4574676"/>
                <a:ext cx="6029343" cy="1076064"/>
              </a:xfrm>
              <a:prstGeom prst="rect">
                <a:avLst/>
              </a:prstGeom>
              <a:noFill/>
            </p:spPr>
            <p:txBody>
              <a:bodyPr wrap="none" lIns="0" tIns="0" rIns="0" bIns="0" rtlCol="0">
                <a:spAutoFit/>
              </a:bodyPr>
              <a:lstStyle/>
              <a:p>
                <a14:m>
                  <m:oMath xmlns:m="http://schemas.openxmlformats.org/officeDocument/2006/math">
                    <m:d>
                      <m:dPr>
                        <m:begChr m:val="["/>
                        <m:endChr m:val="]"/>
                        <m:ctrlPr>
                          <a:rPr lang="en-US" sz="2200" i="1" smtClean="0">
                            <a:latin typeface="Cambria Math" panose="02040503050406030204" pitchFamily="18" charset="0"/>
                          </a:rPr>
                        </m:ctrlPr>
                      </m:dPr>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𝑎𝑏𝑐</m:t>
                            </m:r>
                          </m:sub>
                        </m:sSub>
                      </m:e>
                    </m:d>
                  </m:oMath>
                </a14:m>
                <a:r>
                  <a:rPr lang="en-US" sz="2200" dirty="0"/>
                  <a:t>=</a:t>
                </a:r>
                <a14:m>
                  <m:oMath xmlns:m="http://schemas.openxmlformats.org/officeDocument/2006/math">
                    <m:d>
                      <m:dPr>
                        <m:begChr m:val="["/>
                        <m:endChr m:val="]"/>
                        <m:ctrlPr>
                          <a:rPr lang="en-US" sz="2200" i="1" smtClean="0">
                            <a:latin typeface="Cambria Math" panose="02040503050406030204" pitchFamily="18" charset="0"/>
                          </a:rPr>
                        </m:ctrlPr>
                      </m:dPr>
                      <m:e>
                        <m:m>
                          <m:mPr>
                            <m:plcHide m:val="on"/>
                            <m:mcs>
                              <m:mc>
                                <m:mcPr>
                                  <m:count m:val="3"/>
                                  <m:mcJc m:val="center"/>
                                </m:mcPr>
                              </m:mc>
                            </m:mcs>
                            <m:ctrlPr>
                              <a:rPr lang="en-US" sz="2200" i="1" smtClean="0">
                                <a:latin typeface="Cambria Math" panose="02040503050406030204" pitchFamily="18" charset="0"/>
                              </a:rPr>
                            </m:ctrlPr>
                          </m:mPr>
                          <m:mr>
                            <m:e>
                              <m:r>
                                <a:rPr lang="en-US" sz="2200" b="0" i="1" smtClean="0">
                                  <a:latin typeface="Cambria Math" panose="02040503050406030204" pitchFamily="18" charset="0"/>
                                </a:rPr>
                                <m:t>𝑗</m:t>
                              </m:r>
                              <m:r>
                                <a:rPr lang="en-US" sz="2200" b="0" i="1" smtClean="0">
                                  <a:latin typeface="Cambria Math" panose="02040503050406030204" pitchFamily="18" charset="0"/>
                                </a:rPr>
                                <m:t>96.6098</m:t>
                              </m:r>
                            </m:e>
                            <m:e>
                              <m:r>
                                <a:rPr lang="en-US" sz="2200" b="0" i="1" smtClean="0">
                                  <a:latin typeface="Cambria Math" panose="02040503050406030204" pitchFamily="18" charset="0"/>
                                </a:rPr>
                                <m:t>0</m:t>
                              </m:r>
                            </m:e>
                            <m:e>
                              <m:r>
                                <a:rPr lang="en-US" sz="2200" b="0" i="1" smtClean="0">
                                  <a:latin typeface="Cambria Math" panose="02040503050406030204" pitchFamily="18" charset="0"/>
                                </a:rPr>
                                <m:t>0</m:t>
                              </m:r>
                            </m:e>
                          </m:mr>
                          <m:mr>
                            <m:e>
                              <m:r>
                                <a:rPr lang="en-US" sz="2200" b="0" i="1" smtClean="0">
                                  <a:latin typeface="Cambria Math" panose="02040503050406030204" pitchFamily="18" charset="0"/>
                                </a:rPr>
                                <m:t>0</m:t>
                              </m:r>
                            </m:e>
                            <m:e>
                              <m:r>
                                <a:rPr lang="en-US" sz="2200" i="1">
                                  <a:latin typeface="Cambria Math" panose="02040503050406030204" pitchFamily="18" charset="0"/>
                                </a:rPr>
                                <m:t>𝑗</m:t>
                              </m:r>
                              <m:r>
                                <a:rPr lang="en-US" sz="2200" i="1">
                                  <a:latin typeface="Cambria Math" panose="02040503050406030204" pitchFamily="18" charset="0"/>
                                </a:rPr>
                                <m:t>96.6098</m:t>
                              </m:r>
                            </m:e>
                            <m:e>
                              <m:r>
                                <a:rPr lang="en-US" sz="2200" b="0" i="1" smtClean="0">
                                  <a:latin typeface="Cambria Math" panose="02040503050406030204" pitchFamily="18" charset="0"/>
                                </a:rPr>
                                <m:t>0</m:t>
                              </m:r>
                            </m:e>
                          </m:mr>
                          <m:mr>
                            <m:e>
                              <m:r>
                                <a:rPr lang="en-US" sz="2200" b="0" i="1" smtClean="0">
                                  <a:latin typeface="Cambria Math" panose="02040503050406030204" pitchFamily="18" charset="0"/>
                                </a:rPr>
                                <m:t>0</m:t>
                              </m:r>
                            </m:e>
                            <m:e>
                              <m:r>
                                <a:rPr lang="en-US" sz="2200" b="0" i="1" smtClean="0">
                                  <a:latin typeface="Cambria Math" panose="02040503050406030204" pitchFamily="18" charset="0"/>
                                </a:rPr>
                                <m:t>0</m:t>
                              </m:r>
                            </m:e>
                            <m:e>
                              <m:r>
                                <a:rPr lang="en-US" sz="2200" i="1">
                                  <a:latin typeface="Cambria Math" panose="02040503050406030204" pitchFamily="18" charset="0"/>
                                </a:rPr>
                                <m:t>𝑗</m:t>
                              </m:r>
                              <m:r>
                                <a:rPr lang="en-US" sz="2200" i="1">
                                  <a:latin typeface="Cambria Math" panose="02040503050406030204" pitchFamily="18" charset="0"/>
                                </a:rPr>
                                <m:t>96.6098</m:t>
                              </m:r>
                            </m:e>
                          </m:mr>
                        </m:m>
                      </m:e>
                    </m:d>
                  </m:oMath>
                </a14:m>
                <a:r>
                  <a:rPr lang="en-US" sz="2200" dirty="0"/>
                  <a:t> </a:t>
                </a:r>
                <a14:m>
                  <m:oMath xmlns:m="http://schemas.openxmlformats.org/officeDocument/2006/math">
                    <m:r>
                      <a:rPr lang="en-US" sz="2200" i="1" dirty="0" smtClean="0">
                        <a:latin typeface="Cambria Math" panose="02040503050406030204" pitchFamily="18" charset="0"/>
                        <a:ea typeface="Cambria Math" panose="02040503050406030204" pitchFamily="18" charset="0"/>
                      </a:rPr>
                      <m:t>𝜇</m:t>
                    </m:r>
                    <m:r>
                      <a:rPr lang="en-US" sz="2200" b="0" i="1" dirty="0" smtClean="0">
                        <a:latin typeface="Cambria Math" panose="02040503050406030204" pitchFamily="18" charset="0"/>
                        <a:ea typeface="Cambria Math" panose="02040503050406030204" pitchFamily="18" charset="0"/>
                      </a:rPr>
                      <m:t>𝑆</m:t>
                    </m:r>
                    <m:r>
                      <a:rPr lang="en-US" sz="2200" b="0" i="1" dirty="0" smtClean="0">
                        <a:latin typeface="Cambria Math" panose="02040503050406030204" pitchFamily="18" charset="0"/>
                        <a:ea typeface="Cambria Math" panose="02040503050406030204" pitchFamily="18" charset="0"/>
                      </a:rPr>
                      <m:t>/</m:t>
                    </m:r>
                    <m:r>
                      <a:rPr lang="en-US" sz="2200" b="0" i="1" dirty="0" smtClean="0">
                        <a:latin typeface="Cambria Math" panose="02040503050406030204" pitchFamily="18" charset="0"/>
                        <a:ea typeface="Cambria Math" panose="02040503050406030204" pitchFamily="18" charset="0"/>
                      </a:rPr>
                      <m:t>𝑚𝑖𝑙𝑒</m:t>
                    </m:r>
                  </m:oMath>
                </a14:m>
                <a:endParaRPr lang="en-US" sz="2200" dirty="0"/>
              </a:p>
            </p:txBody>
          </p:sp>
        </mc:Choice>
        <mc:Fallback xmlns="">
          <p:sp>
            <p:nvSpPr>
              <p:cNvPr id="12" name="TextBox 14">
                <a:extLst>
                  <a:ext uri="{FF2B5EF4-FFF2-40B4-BE49-F238E27FC236}">
                    <a16:creationId xmlns:a16="http://schemas.microsoft.com/office/drawing/2014/main" id="{C3DBBDE3-A539-4914-9D9F-0BA7FF926A69}"/>
                  </a:ext>
                </a:extLst>
              </p:cNvPr>
              <p:cNvSpPr txBox="1">
                <a:spLocks noRot="1" noChangeAspect="1" noMove="1" noResize="1" noEditPoints="1" noAdjustHandles="1" noChangeArrowheads="1" noChangeShapeType="1" noTextEdit="1"/>
              </p:cNvSpPr>
              <p:nvPr/>
            </p:nvSpPr>
            <p:spPr>
              <a:xfrm>
                <a:off x="1899385" y="4574676"/>
                <a:ext cx="6029343" cy="107606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63535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D556B759-83E9-4019-B68E-B2F05F64CAC1}"/>
              </a:ext>
            </a:extLst>
          </p:cNvPr>
          <p:cNvSpPr>
            <a:spLocks noGrp="1"/>
          </p:cNvSpPr>
          <p:nvPr>
            <p:ph type="title"/>
          </p:nvPr>
        </p:nvSpPr>
        <p:spPr>
          <a:xfrm>
            <a:off x="457200" y="431513"/>
            <a:ext cx="7630615" cy="584775"/>
          </a:xfrm>
          <a:prstGeom prst="rect">
            <a:avLst/>
          </a:prstGeom>
        </p:spPr>
        <p:txBody>
          <a:bodyPr wrap="none">
            <a:spAutoFit/>
          </a:bodyPr>
          <a:lstStyle/>
          <a:p>
            <a:r>
              <a:rPr lang="en-US" sz="3200" dirty="0"/>
              <a:t>Tape-Shielded Cable Underground Lines</a:t>
            </a:r>
          </a:p>
        </p:txBody>
      </p:sp>
      <p:sp>
        <p:nvSpPr>
          <p:cNvPr id="7" name="Rectangle 1">
            <a:extLst>
              <a:ext uri="{FF2B5EF4-FFF2-40B4-BE49-F238E27FC236}">
                <a16:creationId xmlns:a16="http://schemas.microsoft.com/office/drawing/2014/main" id="{05E06991-DAA7-4F4B-842E-BB627F092AC5}"/>
              </a:ext>
            </a:extLst>
          </p:cNvPr>
          <p:cNvSpPr/>
          <p:nvPr/>
        </p:nvSpPr>
        <p:spPr>
          <a:xfrm>
            <a:off x="114300" y="1084055"/>
            <a:ext cx="8915400" cy="1323439"/>
          </a:xfrm>
          <a:prstGeom prst="rect">
            <a:avLst/>
          </a:prstGeom>
        </p:spPr>
        <p:txBody>
          <a:bodyPr wrap="square">
            <a:spAutoFit/>
          </a:bodyPr>
          <a:lstStyle/>
          <a:p>
            <a:pPr algn="just"/>
            <a:r>
              <a:rPr lang="en-US" sz="2000" dirty="0"/>
              <a:t>A tape-shielded cable is shown in Figure 5. Referring to Figure 5 </a:t>
            </a:r>
            <a:r>
              <a:rPr lang="en-US" sz="2000" i="1" dirty="0" err="1"/>
              <a:t>R</a:t>
            </a:r>
            <a:r>
              <a:rPr lang="en-US" sz="2000" i="1" baseline="-25000" dirty="0" err="1"/>
              <a:t>b</a:t>
            </a:r>
            <a:r>
              <a:rPr lang="en-US" sz="2000" dirty="0"/>
              <a:t> is the radius of a circle passing through the center of the tape shield. As with the concentric neutral cable, the electric field is confined to the insulation so that the relative permittivity of Table 1 will apply.</a:t>
            </a:r>
          </a:p>
        </p:txBody>
      </p:sp>
      <p:pic>
        <p:nvPicPr>
          <p:cNvPr id="8" name="Picture 4">
            <a:extLst>
              <a:ext uri="{FF2B5EF4-FFF2-40B4-BE49-F238E27FC236}">
                <a16:creationId xmlns:a16="http://schemas.microsoft.com/office/drawing/2014/main" id="{948D4996-6A00-4F7A-AE2F-338A57C9E13E}"/>
              </a:ext>
            </a:extLst>
          </p:cNvPr>
          <p:cNvPicPr>
            <a:picLocks noChangeAspect="1"/>
          </p:cNvPicPr>
          <p:nvPr/>
        </p:nvPicPr>
        <p:blipFill>
          <a:blip r:embed="rId2"/>
          <a:stretch>
            <a:fillRect/>
          </a:stretch>
        </p:blipFill>
        <p:spPr>
          <a:xfrm>
            <a:off x="114300" y="2735763"/>
            <a:ext cx="3886199" cy="2590800"/>
          </a:xfrm>
          <a:prstGeom prst="rect">
            <a:avLst/>
          </a:prstGeom>
        </p:spPr>
      </p:pic>
      <p:graphicFrame>
        <p:nvGraphicFramePr>
          <p:cNvPr id="9" name="Table 7">
            <a:extLst>
              <a:ext uri="{FF2B5EF4-FFF2-40B4-BE49-F238E27FC236}">
                <a16:creationId xmlns:a16="http://schemas.microsoft.com/office/drawing/2014/main" id="{F2CAC9F7-69D4-44E5-BE29-238CBDB94942}"/>
              </a:ext>
            </a:extLst>
          </p:cNvPr>
          <p:cNvGraphicFramePr>
            <a:graphicFrameLocks noGrp="1"/>
          </p:cNvGraphicFramePr>
          <p:nvPr>
            <p:extLst>
              <p:ext uri="{D42A27DB-BD31-4B8C-83A1-F6EECF244321}">
                <p14:modId xmlns:p14="http://schemas.microsoft.com/office/powerpoint/2010/main" val="2230288803"/>
              </p:ext>
            </p:extLst>
          </p:nvPr>
        </p:nvGraphicFramePr>
        <p:xfrm>
          <a:off x="4045249" y="2735763"/>
          <a:ext cx="4724400" cy="292608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4031611373"/>
                    </a:ext>
                  </a:extLst>
                </a:gridCol>
                <a:gridCol w="2362200">
                  <a:extLst>
                    <a:ext uri="{9D8B030D-6E8A-4147-A177-3AD203B41FA5}">
                      <a16:colId xmlns:a16="http://schemas.microsoft.com/office/drawing/2014/main" val="1850474587"/>
                    </a:ext>
                  </a:extLst>
                </a:gridCol>
              </a:tblGrid>
              <a:tr h="553871">
                <a:tc>
                  <a:txBody>
                    <a:bodyPr/>
                    <a:lstStyle/>
                    <a:p>
                      <a:pPr algn="ctr"/>
                      <a:r>
                        <a:rPr lang="en-US" dirty="0"/>
                        <a:t>Material </a:t>
                      </a:r>
                    </a:p>
                  </a:txBody>
                  <a:tcPr>
                    <a:solidFill>
                      <a:schemeClr val="accent5">
                        <a:lumMod val="50000"/>
                      </a:schemeClr>
                    </a:solidFill>
                  </a:tcPr>
                </a:tc>
                <a:tc>
                  <a:txBody>
                    <a:bodyPr/>
                    <a:lstStyle/>
                    <a:p>
                      <a:pPr algn="ctr"/>
                      <a:r>
                        <a:rPr lang="en-US" dirty="0"/>
                        <a:t>Range of Value</a:t>
                      </a:r>
                      <a:r>
                        <a:rPr lang="en-US" baseline="0" dirty="0"/>
                        <a:t> of Relative Permittivity</a:t>
                      </a:r>
                      <a:endParaRPr lang="en-US" dirty="0"/>
                    </a:p>
                  </a:txBody>
                  <a:tcPr>
                    <a:solidFill>
                      <a:schemeClr val="accent5">
                        <a:lumMod val="50000"/>
                      </a:schemeClr>
                    </a:solidFill>
                  </a:tcPr>
                </a:tc>
                <a:extLst>
                  <a:ext uri="{0D108BD9-81ED-4DB2-BD59-A6C34878D82A}">
                    <a16:rowId xmlns:a16="http://schemas.microsoft.com/office/drawing/2014/main" val="3154349909"/>
                  </a:ext>
                </a:extLst>
              </a:tr>
              <a:tr h="320893">
                <a:tc>
                  <a:txBody>
                    <a:bodyPr/>
                    <a:lstStyle/>
                    <a:p>
                      <a:pPr algn="ctr"/>
                      <a:r>
                        <a:rPr lang="en-US" dirty="0"/>
                        <a:t>Polyvinyl chloride (PVC)</a:t>
                      </a:r>
                    </a:p>
                  </a:txBody>
                  <a:tcPr/>
                </a:tc>
                <a:tc>
                  <a:txBody>
                    <a:bodyPr/>
                    <a:lstStyle/>
                    <a:p>
                      <a:pPr algn="ctr"/>
                      <a:r>
                        <a:rPr lang="en-US" dirty="0"/>
                        <a:t>3.4-8.0</a:t>
                      </a:r>
                    </a:p>
                  </a:txBody>
                  <a:tcPr/>
                </a:tc>
                <a:extLst>
                  <a:ext uri="{0D108BD9-81ED-4DB2-BD59-A6C34878D82A}">
                    <a16:rowId xmlns:a16="http://schemas.microsoft.com/office/drawing/2014/main" val="3792279548"/>
                  </a:ext>
                </a:extLst>
              </a:tr>
              <a:tr h="320893">
                <a:tc>
                  <a:txBody>
                    <a:bodyPr/>
                    <a:lstStyle/>
                    <a:p>
                      <a:pPr algn="ctr"/>
                      <a:r>
                        <a:rPr lang="en-US" dirty="0"/>
                        <a:t>Ethylene-propylene rubber (EPR)</a:t>
                      </a:r>
                    </a:p>
                  </a:txBody>
                  <a:tcPr/>
                </a:tc>
                <a:tc>
                  <a:txBody>
                    <a:bodyPr/>
                    <a:lstStyle/>
                    <a:p>
                      <a:pPr algn="ctr"/>
                      <a:r>
                        <a:rPr lang="en-US" dirty="0"/>
                        <a:t>2.5-3.5</a:t>
                      </a:r>
                    </a:p>
                  </a:txBody>
                  <a:tcPr/>
                </a:tc>
                <a:extLst>
                  <a:ext uri="{0D108BD9-81ED-4DB2-BD59-A6C34878D82A}">
                    <a16:rowId xmlns:a16="http://schemas.microsoft.com/office/drawing/2014/main" val="2715000931"/>
                  </a:ext>
                </a:extLst>
              </a:tr>
              <a:tr h="320893">
                <a:tc>
                  <a:txBody>
                    <a:bodyPr/>
                    <a:lstStyle/>
                    <a:p>
                      <a:pPr algn="ctr"/>
                      <a:r>
                        <a:rPr lang="en-US" dirty="0"/>
                        <a:t>Polyethylene (PE)</a:t>
                      </a:r>
                    </a:p>
                  </a:txBody>
                  <a:tcPr/>
                </a:tc>
                <a:tc>
                  <a:txBody>
                    <a:bodyPr/>
                    <a:lstStyle/>
                    <a:p>
                      <a:pPr algn="ctr"/>
                      <a:r>
                        <a:rPr lang="en-US" dirty="0"/>
                        <a:t>2.5-2.6</a:t>
                      </a:r>
                    </a:p>
                  </a:txBody>
                  <a:tcPr/>
                </a:tc>
                <a:extLst>
                  <a:ext uri="{0D108BD9-81ED-4DB2-BD59-A6C34878D82A}">
                    <a16:rowId xmlns:a16="http://schemas.microsoft.com/office/drawing/2014/main" val="2067624727"/>
                  </a:ext>
                </a:extLst>
              </a:tr>
              <a:tr h="320893">
                <a:tc>
                  <a:txBody>
                    <a:bodyPr/>
                    <a:lstStyle/>
                    <a:p>
                      <a:pPr algn="ctr"/>
                      <a:r>
                        <a:rPr lang="en-US" dirty="0"/>
                        <a:t>Cross-linked polyethylene</a:t>
                      </a:r>
                      <a:r>
                        <a:rPr lang="en-US" baseline="0" dirty="0"/>
                        <a:t> (XLPE)</a:t>
                      </a:r>
                      <a:endParaRPr lang="en-US" dirty="0"/>
                    </a:p>
                  </a:txBody>
                  <a:tcPr/>
                </a:tc>
                <a:tc>
                  <a:txBody>
                    <a:bodyPr/>
                    <a:lstStyle/>
                    <a:p>
                      <a:pPr algn="ctr"/>
                      <a:r>
                        <a:rPr lang="en-US" dirty="0"/>
                        <a:t>2.3-6.0</a:t>
                      </a:r>
                    </a:p>
                  </a:txBody>
                  <a:tcPr/>
                </a:tc>
                <a:extLst>
                  <a:ext uri="{0D108BD9-81ED-4DB2-BD59-A6C34878D82A}">
                    <a16:rowId xmlns:a16="http://schemas.microsoft.com/office/drawing/2014/main" val="471396519"/>
                  </a:ext>
                </a:extLst>
              </a:tr>
            </a:tbl>
          </a:graphicData>
        </a:graphic>
      </p:graphicFrame>
      <p:sp>
        <p:nvSpPr>
          <p:cNvPr id="10" name="TextBox 12">
            <a:extLst>
              <a:ext uri="{FF2B5EF4-FFF2-40B4-BE49-F238E27FC236}">
                <a16:creationId xmlns:a16="http://schemas.microsoft.com/office/drawing/2014/main" id="{D9A804B9-2E3E-4D1F-A1DB-CC99AF8C73FF}"/>
              </a:ext>
            </a:extLst>
          </p:cNvPr>
          <p:cNvSpPr txBox="1"/>
          <p:nvPr/>
        </p:nvSpPr>
        <p:spPr>
          <a:xfrm>
            <a:off x="457200" y="5372359"/>
            <a:ext cx="2533352" cy="307777"/>
          </a:xfrm>
          <a:prstGeom prst="rect">
            <a:avLst/>
          </a:prstGeom>
          <a:noFill/>
        </p:spPr>
        <p:txBody>
          <a:bodyPr wrap="square" rtlCol="0">
            <a:spAutoFit/>
          </a:bodyPr>
          <a:lstStyle/>
          <a:p>
            <a:pPr algn="ctr"/>
            <a:r>
              <a:rPr lang="en-US" sz="1400" dirty="0"/>
              <a:t>Fig.5 Tape-shielded conductor</a:t>
            </a:r>
          </a:p>
        </p:txBody>
      </p:sp>
      <mc:AlternateContent xmlns:mc="http://schemas.openxmlformats.org/markup-compatibility/2006" xmlns:a14="http://schemas.microsoft.com/office/drawing/2010/main">
        <mc:Choice Requires="a14">
          <p:sp>
            <p:nvSpPr>
              <p:cNvPr id="11" name="Rectangle 8">
                <a:extLst>
                  <a:ext uri="{FF2B5EF4-FFF2-40B4-BE49-F238E27FC236}">
                    <a16:creationId xmlns:a16="http://schemas.microsoft.com/office/drawing/2014/main" id="{34A7E5AE-2B1D-4860-A031-76899397904B}"/>
                  </a:ext>
                </a:extLst>
              </p:cNvPr>
              <p:cNvSpPr/>
              <p:nvPr/>
            </p:nvSpPr>
            <p:spPr>
              <a:xfrm>
                <a:off x="4187041" y="2338282"/>
                <a:ext cx="4539343" cy="338554"/>
              </a:xfrm>
              <a:prstGeom prst="rect">
                <a:avLst/>
              </a:prstGeom>
            </p:spPr>
            <p:txBody>
              <a:bodyPr wrap="square">
                <a:spAutoFit/>
              </a:bodyPr>
              <a:lstStyle/>
              <a:p>
                <a:r>
                  <a:rPr lang="en-US" sz="1600" dirty="0">
                    <a:solidFill>
                      <a:srgbClr val="000000"/>
                    </a:solidFill>
                  </a:rPr>
                  <a:t>Table 1 Typical Values of Relative Permittivity (</a:t>
                </a:r>
                <a14:m>
                  <m:oMath xmlns:m="http://schemas.openxmlformats.org/officeDocument/2006/math">
                    <m:sSub>
                      <m:sSubPr>
                        <m:ctrlPr>
                          <a:rPr lang="en-US" sz="1600" i="1" smtClean="0">
                            <a:solidFill>
                              <a:srgbClr val="000000"/>
                            </a:solidFill>
                            <a:latin typeface="Cambria Math" panose="02040503050406030204" pitchFamily="18" charset="0"/>
                          </a:rPr>
                        </m:ctrlPr>
                      </m:sSubPr>
                      <m:e>
                        <m:r>
                          <a:rPr lang="en-US" sz="1600" i="1" smtClean="0">
                            <a:solidFill>
                              <a:srgbClr val="000000"/>
                            </a:solidFill>
                            <a:latin typeface="Cambria Math" panose="02040503050406030204" pitchFamily="18" charset="0"/>
                            <a:ea typeface="Cambria Math" panose="02040503050406030204" pitchFamily="18" charset="0"/>
                          </a:rPr>
                          <m:t>𝜖</m:t>
                        </m:r>
                      </m:e>
                      <m:sub>
                        <m:r>
                          <a:rPr lang="en-US" sz="1600" b="0" i="1" smtClean="0">
                            <a:solidFill>
                              <a:srgbClr val="000000"/>
                            </a:solidFill>
                            <a:latin typeface="Cambria Math" panose="02040503050406030204" pitchFamily="18" charset="0"/>
                          </a:rPr>
                          <m:t>𝑟</m:t>
                        </m:r>
                      </m:sub>
                    </m:sSub>
                  </m:oMath>
                </a14:m>
                <a:r>
                  <a:rPr lang="en-US" sz="1600" dirty="0">
                    <a:solidFill>
                      <a:srgbClr val="000000"/>
                    </a:solidFill>
                  </a:rPr>
                  <a:t>)</a:t>
                </a:r>
                <a:endParaRPr lang="en-US" sz="1600" dirty="0"/>
              </a:p>
            </p:txBody>
          </p:sp>
        </mc:Choice>
        <mc:Fallback xmlns="">
          <p:sp>
            <p:nvSpPr>
              <p:cNvPr id="11" name="Rectangle 8">
                <a:extLst>
                  <a:ext uri="{FF2B5EF4-FFF2-40B4-BE49-F238E27FC236}">
                    <a16:creationId xmlns:a16="http://schemas.microsoft.com/office/drawing/2014/main" id="{34A7E5AE-2B1D-4860-A031-76899397904B}"/>
                  </a:ext>
                </a:extLst>
              </p:cNvPr>
              <p:cNvSpPr>
                <a:spLocks noRot="1" noChangeAspect="1" noMove="1" noResize="1" noEditPoints="1" noAdjustHandles="1" noChangeArrowheads="1" noChangeShapeType="1" noTextEdit="1"/>
              </p:cNvSpPr>
              <p:nvPr/>
            </p:nvSpPr>
            <p:spPr>
              <a:xfrm>
                <a:off x="4187041" y="2338282"/>
                <a:ext cx="4539343" cy="338554"/>
              </a:xfrm>
              <a:prstGeom prst="rect">
                <a:avLst/>
              </a:prstGeom>
              <a:blipFill>
                <a:blip r:embed="rId3"/>
                <a:stretch>
                  <a:fillRect l="-806" t="-5455" b="-23636"/>
                </a:stretch>
              </a:blipFill>
            </p:spPr>
            <p:txBody>
              <a:bodyPr/>
              <a:lstStyle/>
              <a:p>
                <a:r>
                  <a:rPr lang="en-US">
                    <a:noFill/>
                  </a:rPr>
                  <a:t> </a:t>
                </a:r>
              </a:p>
            </p:txBody>
          </p:sp>
        </mc:Fallback>
      </mc:AlternateContent>
    </p:spTree>
    <p:extLst>
      <p:ext uri="{BB962C8B-B14F-4D97-AF65-F5344CB8AC3E}">
        <p14:creationId xmlns:p14="http://schemas.microsoft.com/office/powerpoint/2010/main" val="3972728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201A9E3A-561A-4C52-9DE2-81839196B871}"/>
              </a:ext>
            </a:extLst>
          </p:cNvPr>
          <p:cNvSpPr>
            <a:spLocks noGrp="1"/>
          </p:cNvSpPr>
          <p:nvPr>
            <p:ph type="title"/>
          </p:nvPr>
        </p:nvSpPr>
        <p:spPr>
          <a:xfrm>
            <a:off x="457200" y="431513"/>
            <a:ext cx="7630615" cy="584775"/>
          </a:xfrm>
          <a:prstGeom prst="rect">
            <a:avLst/>
          </a:prstGeom>
        </p:spPr>
        <p:txBody>
          <a:bodyPr wrap="none">
            <a:spAutoFit/>
          </a:bodyPr>
          <a:lstStyle/>
          <a:p>
            <a:r>
              <a:rPr lang="en-US" sz="3200" dirty="0"/>
              <a:t>Tape-Shielded Cable Underground Lines</a:t>
            </a:r>
          </a:p>
        </p:txBody>
      </p:sp>
      <mc:AlternateContent xmlns:mc="http://schemas.openxmlformats.org/markup-compatibility/2006" xmlns:a14="http://schemas.microsoft.com/office/drawing/2010/main">
        <mc:Choice Requires="a14">
          <p:sp>
            <p:nvSpPr>
              <p:cNvPr id="7" name="TextBox 9">
                <a:extLst>
                  <a:ext uri="{FF2B5EF4-FFF2-40B4-BE49-F238E27FC236}">
                    <a16:creationId xmlns:a16="http://schemas.microsoft.com/office/drawing/2014/main" id="{90F0CBC3-E247-47FC-A1F8-307C0D3DCF57}"/>
                  </a:ext>
                </a:extLst>
              </p:cNvPr>
              <p:cNvSpPr txBox="1"/>
              <p:nvPr/>
            </p:nvSpPr>
            <p:spPr>
              <a:xfrm>
                <a:off x="838200" y="1295400"/>
                <a:ext cx="7258654" cy="1056700"/>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ea typeface="Cambria Math" panose="02040503050406030204" pitchFamily="18" charset="0"/>
                          </a:rPr>
                          <m:t>𝑝</m:t>
                        </m:r>
                        <m:r>
                          <a:rPr lang="en-US" altLang="zh-CN" sz="2000" b="0" i="1" smtClean="0">
                            <a:latin typeface="Cambria Math" panose="02040503050406030204" pitchFamily="18" charset="0"/>
                            <a:ea typeface="Cambria Math" panose="02040503050406030204" pitchFamily="18" charset="0"/>
                          </a:rPr>
                          <m:t>1</m:t>
                        </m:r>
                      </m:sub>
                    </m:sSub>
                  </m:oMath>
                </a14:m>
                <a:r>
                  <a:rPr lang="en-US" sz="2000" dirty="0"/>
                  <a:t>=</a:t>
                </a:r>
                <a14:m>
                  <m:oMath xmlns:m="http://schemas.openxmlformats.org/officeDocument/2006/math">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𝜋𝜀</m:t>
                        </m:r>
                      </m:den>
                    </m:f>
                    <m:r>
                      <a:rPr lang="en-US" sz="2000" b="0" i="1" smtClean="0">
                        <a:latin typeface="Cambria Math" panose="02040503050406030204" pitchFamily="18" charset="0"/>
                        <a:ea typeface="Cambria Math" panose="02040503050406030204" pitchFamily="18" charset="0"/>
                      </a:rPr>
                      <m:t> </m:t>
                    </m:r>
                    <m:d>
                      <m:dPr>
                        <m:begChr m:val="["/>
                        <m:endChr m:val="]"/>
                        <m:ctrlPr>
                          <a:rPr lang="en-US" sz="2000" b="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𝑝</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𝑐</m:t>
                                    </m:r>
                                  </m:sub>
                                </m:sSub>
                              </m:den>
                            </m:f>
                          </m:e>
                        </m:func>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𝑝</m:t>
                                </m:r>
                              </m:sub>
                            </m:sSub>
                          </m:num>
                          <m:den>
                            <m:r>
                              <a:rPr lang="en-US" sz="2000" b="0" i="1" smtClean="0">
                                <a:latin typeface="Cambria Math" panose="02040503050406030204" pitchFamily="18" charset="0"/>
                              </a:rPr>
                              <m:t>𝑘</m:t>
                            </m:r>
                          </m:den>
                        </m:f>
                        <m:d>
                          <m:dPr>
                            <m:ctrlPr>
                              <a:rPr lang="en-US" sz="2000" b="0" i="1" smtClean="0">
                                <a:latin typeface="Cambria Math" panose="02040503050406030204" pitchFamily="18" charset="0"/>
                                <a:ea typeface="Cambria Math" panose="02040503050406030204" pitchFamily="18" charset="0"/>
                              </a:rPr>
                            </m:ctrlPr>
                          </m:dPr>
                          <m:e>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𝑠</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den>
                                </m:f>
                              </m:e>
                            </m:func>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12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den>
                                </m:f>
                              </m:e>
                            </m:func>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𝑖</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den>
                                </m:f>
                              </m:e>
                            </m:func>
                            <m:r>
                              <a:rPr lang="en-US" sz="2000" i="1">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𝑘</m:t>
                                        </m:r>
                                        <m:r>
                                          <a:rPr lang="en-US" sz="2000" i="1">
                                            <a:latin typeface="Cambria Math" panose="02040503050406030204" pitchFamily="18" charset="0"/>
                                            <a:ea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den>
                                </m:f>
                              </m:e>
                            </m:func>
                          </m:e>
                        </m:d>
                      </m:e>
                    </m:d>
                  </m:oMath>
                </a14:m>
                <a:endParaRPr lang="en-US" sz="2000" b="0" dirty="0">
                  <a:ea typeface="Cambria Math" panose="02040503050406030204" pitchFamily="18" charset="0"/>
                </a:endParaRPr>
              </a:p>
              <a:p>
                <a:r>
                  <a:rPr lang="en-US" sz="2000" dirty="0"/>
                  <a:t>      =</a:t>
                </a:r>
                <a14:m>
                  <m:oMath xmlns:m="http://schemas.openxmlformats.org/officeDocument/2006/math">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𝑝</m:t>
                            </m:r>
                          </m:sub>
                        </m:sSub>
                      </m:num>
                      <m:den>
                        <m:r>
                          <a:rPr lang="en-US" sz="2000" i="1">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𝜋𝜀</m:t>
                        </m:r>
                      </m:den>
                    </m:f>
                    <m:r>
                      <a:rPr lang="en-US" sz="2000" i="1">
                        <a:latin typeface="Cambria Math" panose="02040503050406030204" pitchFamily="18" charset="0"/>
                        <a:ea typeface="Cambria Math" panose="02040503050406030204" pitchFamily="18" charset="0"/>
                      </a:rPr>
                      <m:t> </m:t>
                    </m:r>
                    <m:d>
                      <m:dPr>
                        <m:begChr m:val="["/>
                        <m:endChr m:val="]"/>
                        <m:ctrlPr>
                          <a:rPr lang="en-US" sz="2000" i="1">
                            <a:latin typeface="Cambria Math" panose="02040503050406030204" pitchFamily="18" charset="0"/>
                            <a:ea typeface="Cambria Math" panose="02040503050406030204" pitchFamily="18" charset="0"/>
                          </a:rPr>
                        </m:ctrlPr>
                      </m:dPr>
                      <m:e>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𝑐</m:t>
                                    </m:r>
                                  </m:sub>
                                </m:sSub>
                              </m:den>
                            </m:f>
                          </m:e>
                        </m:func>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i="1">
                                <a:latin typeface="Cambria Math" panose="02040503050406030204" pitchFamily="18" charset="0"/>
                              </a:rPr>
                              <m:t>𝑘</m:t>
                            </m:r>
                          </m:den>
                        </m:f>
                        <m:d>
                          <m:dPr>
                            <m:ctrlPr>
                              <a:rPr lang="en-US" sz="2000" i="1">
                                <a:latin typeface="Cambria Math" panose="02040503050406030204" pitchFamily="18" charset="0"/>
                                <a:ea typeface="Cambria Math" panose="02040503050406030204" pitchFamily="18" charset="0"/>
                              </a:rPr>
                            </m:ctrlPr>
                          </m:dPr>
                          <m:e>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𝑠</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12</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𝑘</m:t>
                                        </m:r>
                                      </m:sub>
                                    </m:sSub>
                                  </m:num>
                                  <m:den>
                                    <m:sSubSup>
                                      <m:sSubSupPr>
                                        <m:ctrlPr>
                                          <a:rPr lang="en-US" sz="2000" i="1">
                                            <a:latin typeface="Cambria Math" panose="02040503050406030204" pitchFamily="18" charset="0"/>
                                          </a:rPr>
                                        </m:ctrlPr>
                                      </m:sSubSupPr>
                                      <m:e>
                                        <m:r>
                                          <a:rPr lang="en-US" sz="2000" b="0" i="1" smtClean="0">
                                            <a:latin typeface="Cambria Math" panose="02040503050406030204" pitchFamily="18" charset="0"/>
                                          </a:rPr>
                                          <m:t>𝑅</m:t>
                                        </m:r>
                                      </m:e>
                                      <m:sub>
                                        <m:r>
                                          <a:rPr lang="en-US" sz="2000" b="0" i="1" smtClean="0">
                                            <a:latin typeface="Cambria Math" panose="02040503050406030204" pitchFamily="18" charset="0"/>
                                          </a:rPr>
                                          <m:t>𝑏</m:t>
                                        </m:r>
                                      </m:sub>
                                      <m:sup>
                                        <m:r>
                                          <a:rPr lang="en-US" sz="2000" b="0" i="1" smtClean="0">
                                            <a:latin typeface="Cambria Math" panose="02040503050406030204" pitchFamily="18" charset="0"/>
                                          </a:rPr>
                                          <m:t>𝑘</m:t>
                                        </m:r>
                                      </m:sup>
                                    </m:sSubSup>
                                  </m:den>
                                </m:f>
                              </m:e>
                            </m:func>
                          </m:e>
                        </m:d>
                      </m:e>
                    </m:d>
                  </m:oMath>
                </a14:m>
                <a:endParaRPr lang="en-US" sz="2000" dirty="0"/>
              </a:p>
            </p:txBody>
          </p:sp>
        </mc:Choice>
        <mc:Fallback xmlns="">
          <p:sp>
            <p:nvSpPr>
              <p:cNvPr id="7" name="TextBox 9">
                <a:extLst>
                  <a:ext uri="{FF2B5EF4-FFF2-40B4-BE49-F238E27FC236}">
                    <a16:creationId xmlns:a16="http://schemas.microsoft.com/office/drawing/2014/main" id="{90F0CBC3-E247-47FC-A1F8-307C0D3DCF57}"/>
                  </a:ext>
                </a:extLst>
              </p:cNvPr>
              <p:cNvSpPr txBox="1">
                <a:spLocks noRot="1" noChangeAspect="1" noMove="1" noResize="1" noEditPoints="1" noAdjustHandles="1" noChangeArrowheads="1" noChangeShapeType="1" noTextEdit="1"/>
              </p:cNvSpPr>
              <p:nvPr/>
            </p:nvSpPr>
            <p:spPr>
              <a:xfrm>
                <a:off x="838200" y="1295400"/>
                <a:ext cx="7258654" cy="1056700"/>
              </a:xfrm>
              <a:prstGeom prst="rect">
                <a:avLst/>
              </a:prstGeom>
              <a:blipFill>
                <a:blip r:embed="rId2"/>
                <a:stretch>
                  <a:fillRect t="-578" b="-578"/>
                </a:stretch>
              </a:blipFill>
            </p:spPr>
            <p:txBody>
              <a:bodyPr/>
              <a:lstStyle/>
              <a:p>
                <a:r>
                  <a:rPr lang="en-US">
                    <a:noFill/>
                  </a:rPr>
                  <a:t> </a:t>
                </a:r>
              </a:p>
            </p:txBody>
          </p:sp>
        </mc:Fallback>
      </mc:AlternateContent>
      <p:sp>
        <p:nvSpPr>
          <p:cNvPr id="8" name="TextBox 10">
            <a:extLst>
              <a:ext uri="{FF2B5EF4-FFF2-40B4-BE49-F238E27FC236}">
                <a16:creationId xmlns:a16="http://schemas.microsoft.com/office/drawing/2014/main" id="{52AD161B-AC2F-4941-A6C4-9F0C3A3A7690}"/>
              </a:ext>
            </a:extLst>
          </p:cNvPr>
          <p:cNvSpPr txBox="1"/>
          <p:nvPr/>
        </p:nvSpPr>
        <p:spPr>
          <a:xfrm>
            <a:off x="8169096" y="1648376"/>
            <a:ext cx="681597" cy="461665"/>
          </a:xfrm>
          <a:prstGeom prst="rect">
            <a:avLst/>
          </a:prstGeom>
          <a:noFill/>
        </p:spPr>
        <p:txBody>
          <a:bodyPr wrap="none" rtlCol="0">
            <a:spAutoFit/>
          </a:bodyPr>
          <a:lstStyle/>
          <a:p>
            <a:r>
              <a:rPr lang="en-US" sz="2400" dirty="0"/>
              <a:t>(18)</a:t>
            </a:r>
          </a:p>
        </p:txBody>
      </p:sp>
      <p:sp>
        <p:nvSpPr>
          <p:cNvPr id="9" name="Rectangle 1">
            <a:extLst>
              <a:ext uri="{FF2B5EF4-FFF2-40B4-BE49-F238E27FC236}">
                <a16:creationId xmlns:a16="http://schemas.microsoft.com/office/drawing/2014/main" id="{5E461084-3D71-416F-BEE8-67F08FA3D5AF}"/>
              </a:ext>
            </a:extLst>
          </p:cNvPr>
          <p:cNvSpPr/>
          <p:nvPr/>
        </p:nvSpPr>
        <p:spPr>
          <a:xfrm>
            <a:off x="114300" y="2612648"/>
            <a:ext cx="8915400" cy="1785104"/>
          </a:xfrm>
          <a:prstGeom prst="rect">
            <a:avLst/>
          </a:prstGeom>
        </p:spPr>
        <p:txBody>
          <a:bodyPr wrap="square">
            <a:spAutoFit/>
          </a:bodyPr>
          <a:lstStyle/>
          <a:p>
            <a:r>
              <a:rPr lang="en-US" sz="2200" dirty="0"/>
              <a:t>The tape-shielded conductor can be visualized as a concentric neutral cable where the number of strands </a:t>
            </a:r>
            <a:r>
              <a:rPr lang="en-US" sz="2200" i="1" dirty="0"/>
              <a:t>k</a:t>
            </a:r>
            <a:r>
              <a:rPr lang="en-US" sz="2200" dirty="0"/>
              <a:t> has become infinite. When </a:t>
            </a:r>
            <a:r>
              <a:rPr lang="en-US" sz="2200" i="1" dirty="0"/>
              <a:t>k</a:t>
            </a:r>
            <a:r>
              <a:rPr lang="en-US" sz="2200" dirty="0"/>
              <a:t> in Equation (18) approaches infinity, the second term in the denominator approaches zero. Therefore, the equation for the shunt admittance of a tape-shielded conductor becomes</a:t>
            </a:r>
          </a:p>
        </p:txBody>
      </p:sp>
      <mc:AlternateContent xmlns:mc="http://schemas.openxmlformats.org/markup-compatibility/2006" xmlns:a14="http://schemas.microsoft.com/office/drawing/2010/main">
        <mc:Choice Requires="a14">
          <p:sp>
            <p:nvSpPr>
              <p:cNvPr id="10" name="TextBox 11">
                <a:extLst>
                  <a:ext uri="{FF2B5EF4-FFF2-40B4-BE49-F238E27FC236}">
                    <a16:creationId xmlns:a16="http://schemas.microsoft.com/office/drawing/2014/main" id="{62506C28-EA67-4958-8337-8D94F2440E16}"/>
                  </a:ext>
                </a:extLst>
              </p:cNvPr>
              <p:cNvSpPr txBox="1"/>
              <p:nvPr/>
            </p:nvSpPr>
            <p:spPr>
              <a:xfrm>
                <a:off x="2510590" y="4506944"/>
                <a:ext cx="3665619"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ea typeface="Cambria Math" panose="02040503050406030204" pitchFamily="18" charset="0"/>
                            </a:rPr>
                            <m:t>𝑎𝑔</m:t>
                          </m:r>
                        </m:sub>
                      </m:sSub>
                      <m:r>
                        <a:rPr lang="en-US" sz="2000" b="0" i="1" smtClean="0">
                          <a:latin typeface="Cambria Math" panose="02040503050406030204" pitchFamily="18" charset="0"/>
                          <a:ea typeface="Cambria Math" panose="02040503050406030204" pitchFamily="18" charset="0"/>
                        </a:rPr>
                        <m:t>=0+</m:t>
                      </m:r>
                      <m:r>
                        <a:rPr lang="en-US" sz="2000" b="0" i="1" smtClean="0">
                          <a:latin typeface="Cambria Math" panose="02040503050406030204" pitchFamily="18" charset="0"/>
                          <a:ea typeface="Cambria Math" panose="02040503050406030204" pitchFamily="18" charset="0"/>
                        </a:rPr>
                        <m:t>𝑗</m:t>
                      </m:r>
                      <m:f>
                        <m:fPr>
                          <m:ctrlPr>
                            <a:rPr lang="en-US" sz="200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77.3619</m:t>
                          </m:r>
                        </m:num>
                        <m:den>
                          <m:func>
                            <m:funcPr>
                              <m:ctrlPr>
                                <a:rPr lang="en-US" sz="2000" i="1" smtClean="0">
                                  <a:latin typeface="Cambria Math" panose="02040503050406030204" pitchFamily="18" charset="0"/>
                                </a:rPr>
                              </m:ctrlPr>
                            </m:funcPr>
                            <m:fName>
                              <m:r>
                                <m:rPr>
                                  <m:sty m:val="p"/>
                                </m:rPr>
                                <a:rPr lang="en-US" sz="2000" i="0" smtClean="0">
                                  <a:latin typeface="Cambria Math" panose="02040503050406030204" pitchFamily="18" charset="0"/>
                                </a:rPr>
                                <m:t>ln</m:t>
                              </m:r>
                            </m:fName>
                            <m:e>
                              <m:d>
                                <m:dPr>
                                  <m:ctrlPr>
                                    <a:rPr lang="en-US" sz="2000" b="0" i="1" smtClean="0">
                                      <a:latin typeface="Cambria Math" panose="02040503050406030204" pitchFamily="18" charset="0"/>
                                    </a:rPr>
                                  </m:ctrlPr>
                                </m:dPr>
                                <m:e>
                                  <m:f>
                                    <m:fPr>
                                      <m:type m:val="lin"/>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𝑏</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𝑐</m:t>
                                          </m:r>
                                        </m:sub>
                                      </m:sSub>
                                    </m:den>
                                  </m:f>
                                </m:e>
                              </m:d>
                            </m:e>
                          </m:func>
                        </m:den>
                      </m:f>
                      <m:r>
                        <a:rPr lang="en-US" altLang="zh-CN" sz="2000" b="0" i="1" smtClean="0">
                          <a:latin typeface="Cambria Math" panose="02040503050406030204" pitchFamily="18" charset="0"/>
                          <a:ea typeface="Cambria Math" panose="02040503050406030204" pitchFamily="18" charset="0"/>
                        </a:rPr>
                        <m:t> </m:t>
                      </m:r>
                      <m:r>
                        <a:rPr lang="zh-CN" altLang="en-US" sz="2000" b="0" i="1" smtClean="0">
                          <a:latin typeface="Cambria Math" panose="02040503050406030204" pitchFamily="18" charset="0"/>
                          <a:ea typeface="Cambria Math" panose="02040503050406030204" pitchFamily="18" charset="0"/>
                        </a:rPr>
                        <m:t>𝜇</m:t>
                      </m:r>
                      <m:r>
                        <a:rPr lang="en-US" altLang="zh-CN" sz="2000" b="0" i="1" smtClean="0">
                          <a:latin typeface="Cambria Math" panose="02040503050406030204" pitchFamily="18" charset="0"/>
                          <a:ea typeface="Cambria Math" panose="02040503050406030204" pitchFamily="18" charset="0"/>
                        </a:rPr>
                        <m:t>𝑆</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𝑚𝑖𝑙𝑒</m:t>
                      </m:r>
                    </m:oMath>
                  </m:oMathPara>
                </a14:m>
                <a:endParaRPr lang="en-US" sz="2000" dirty="0"/>
              </a:p>
            </p:txBody>
          </p:sp>
        </mc:Choice>
        <mc:Fallback xmlns="">
          <p:sp>
            <p:nvSpPr>
              <p:cNvPr id="10" name="TextBox 11">
                <a:extLst>
                  <a:ext uri="{FF2B5EF4-FFF2-40B4-BE49-F238E27FC236}">
                    <a16:creationId xmlns:a16="http://schemas.microsoft.com/office/drawing/2014/main" id="{62506C28-EA67-4958-8337-8D94F2440E16}"/>
                  </a:ext>
                </a:extLst>
              </p:cNvPr>
              <p:cNvSpPr txBox="1">
                <a:spLocks noRot="1" noChangeAspect="1" noMove="1" noResize="1" noEditPoints="1" noAdjustHandles="1" noChangeArrowheads="1" noChangeShapeType="1" noTextEdit="1"/>
              </p:cNvSpPr>
              <p:nvPr/>
            </p:nvSpPr>
            <p:spPr>
              <a:xfrm>
                <a:off x="2510590" y="4506944"/>
                <a:ext cx="3665619" cy="630173"/>
              </a:xfrm>
              <a:prstGeom prst="rect">
                <a:avLst/>
              </a:prstGeom>
              <a:blipFill>
                <a:blip r:embed="rId3"/>
                <a:stretch>
                  <a:fillRect/>
                </a:stretch>
              </a:blipFill>
            </p:spPr>
            <p:txBody>
              <a:bodyPr/>
              <a:lstStyle/>
              <a:p>
                <a:r>
                  <a:rPr lang="en-US">
                    <a:noFill/>
                  </a:rPr>
                  <a:t> </a:t>
                </a:r>
              </a:p>
            </p:txBody>
          </p:sp>
        </mc:Fallback>
      </mc:AlternateContent>
      <p:sp>
        <p:nvSpPr>
          <p:cNvPr id="11" name="TextBox 13">
            <a:extLst>
              <a:ext uri="{FF2B5EF4-FFF2-40B4-BE49-F238E27FC236}">
                <a16:creationId xmlns:a16="http://schemas.microsoft.com/office/drawing/2014/main" id="{5FF05CA6-DE83-4626-A596-BE610628D29E}"/>
              </a:ext>
            </a:extLst>
          </p:cNvPr>
          <p:cNvSpPr txBox="1"/>
          <p:nvPr/>
        </p:nvSpPr>
        <p:spPr>
          <a:xfrm>
            <a:off x="8169095" y="4554684"/>
            <a:ext cx="681597" cy="461665"/>
          </a:xfrm>
          <a:prstGeom prst="rect">
            <a:avLst/>
          </a:prstGeom>
          <a:noFill/>
        </p:spPr>
        <p:txBody>
          <a:bodyPr wrap="none" rtlCol="0">
            <a:spAutoFit/>
          </a:bodyPr>
          <a:lstStyle/>
          <a:p>
            <a:r>
              <a:rPr lang="en-US" sz="2400" dirty="0"/>
              <a:t>(</a:t>
            </a:r>
            <a:r>
              <a:rPr lang="en-US" altLang="zh-CN" sz="2400" dirty="0"/>
              <a:t>27</a:t>
            </a:r>
            <a:r>
              <a:rPr lang="en-US" sz="2400" dirty="0"/>
              <a:t>)</a:t>
            </a:r>
          </a:p>
        </p:txBody>
      </p:sp>
    </p:spTree>
    <p:extLst>
      <p:ext uri="{BB962C8B-B14F-4D97-AF65-F5344CB8AC3E}">
        <p14:creationId xmlns:p14="http://schemas.microsoft.com/office/powerpoint/2010/main" val="2601229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4C0186E6-E6AC-4385-9FA8-05B76B903C09}"/>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4</a:t>
            </a:r>
            <a:endParaRPr lang="en-US" sz="3200" dirty="0"/>
          </a:p>
        </p:txBody>
      </p:sp>
      <p:sp>
        <p:nvSpPr>
          <p:cNvPr id="7" name="Rectangle 1">
            <a:extLst>
              <a:ext uri="{FF2B5EF4-FFF2-40B4-BE49-F238E27FC236}">
                <a16:creationId xmlns:a16="http://schemas.microsoft.com/office/drawing/2014/main" id="{2B7AE75B-C431-408C-BB2D-B790DE1FD088}"/>
              </a:ext>
            </a:extLst>
          </p:cNvPr>
          <p:cNvSpPr/>
          <p:nvPr/>
        </p:nvSpPr>
        <p:spPr>
          <a:xfrm>
            <a:off x="152400" y="1051357"/>
            <a:ext cx="8839200" cy="1446550"/>
          </a:xfrm>
          <a:prstGeom prst="rect">
            <a:avLst/>
          </a:prstGeom>
        </p:spPr>
        <p:txBody>
          <a:bodyPr wrap="square">
            <a:spAutoFit/>
          </a:bodyPr>
          <a:lstStyle/>
          <a:p>
            <a:pPr algn="just"/>
            <a:r>
              <a:rPr lang="en-US" sz="2200" dirty="0">
                <a:solidFill>
                  <a:srgbClr val="000000"/>
                </a:solidFill>
              </a:rPr>
              <a:t>Determine the shunt admittance of the single-phase tape-shielded cable. Outside diameter of the tape shield is 0.88 in. The thickness of the tape shield (</a:t>
            </a:r>
            <a:r>
              <a:rPr lang="en-US" sz="2200" i="1" dirty="0">
                <a:solidFill>
                  <a:srgbClr val="000000"/>
                </a:solidFill>
              </a:rPr>
              <a:t>T</a:t>
            </a:r>
            <a:r>
              <a:rPr lang="en-US" sz="2200" dirty="0">
                <a:solidFill>
                  <a:srgbClr val="000000"/>
                </a:solidFill>
              </a:rPr>
              <a:t>) is 5 mil. The radius of a circle passing through the center of the tape shield is given by</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8" name="TextBox 4">
                <a:extLst>
                  <a:ext uri="{FF2B5EF4-FFF2-40B4-BE49-F238E27FC236}">
                    <a16:creationId xmlns:a16="http://schemas.microsoft.com/office/drawing/2014/main" id="{FD246C6C-7385-437A-B6B2-642571F2178B}"/>
                  </a:ext>
                </a:extLst>
              </p:cNvPr>
              <p:cNvSpPr txBox="1"/>
              <p:nvPr/>
            </p:nvSpPr>
            <p:spPr>
              <a:xfrm>
                <a:off x="4038600" y="2319427"/>
                <a:ext cx="2085956" cy="584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5</m:t>
                          </m:r>
                        </m:num>
                        <m:den>
                          <m:r>
                            <a:rPr lang="en-US" sz="2000" b="0" i="1" smtClean="0">
                              <a:latin typeface="Cambria Math" panose="02040503050406030204" pitchFamily="18" charset="0"/>
                            </a:rPr>
                            <m:t>1000</m:t>
                          </m:r>
                        </m:den>
                      </m:f>
                      <m:r>
                        <a:rPr lang="en-US" sz="2000" b="0" i="1" smtClean="0">
                          <a:latin typeface="Cambria Math" panose="02040503050406030204" pitchFamily="18" charset="0"/>
                        </a:rPr>
                        <m:t>=0.005</m:t>
                      </m:r>
                    </m:oMath>
                  </m:oMathPara>
                </a14:m>
                <a:endParaRPr lang="en-US" sz="2000" dirty="0"/>
              </a:p>
            </p:txBody>
          </p:sp>
        </mc:Choice>
        <mc:Fallback xmlns="">
          <p:sp>
            <p:nvSpPr>
              <p:cNvPr id="8" name="TextBox 4">
                <a:extLst>
                  <a:ext uri="{FF2B5EF4-FFF2-40B4-BE49-F238E27FC236}">
                    <a16:creationId xmlns:a16="http://schemas.microsoft.com/office/drawing/2014/main" id="{FD246C6C-7385-437A-B6B2-642571F2178B}"/>
                  </a:ext>
                </a:extLst>
              </p:cNvPr>
              <p:cNvSpPr txBox="1">
                <a:spLocks noRot="1" noChangeAspect="1" noMove="1" noResize="1" noEditPoints="1" noAdjustHandles="1" noChangeArrowheads="1" noChangeShapeType="1" noTextEdit="1"/>
              </p:cNvSpPr>
              <p:nvPr/>
            </p:nvSpPr>
            <p:spPr>
              <a:xfrm>
                <a:off x="4038600" y="2319427"/>
                <a:ext cx="2085956" cy="58451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12">
                <a:extLst>
                  <a:ext uri="{FF2B5EF4-FFF2-40B4-BE49-F238E27FC236}">
                    <a16:creationId xmlns:a16="http://schemas.microsoft.com/office/drawing/2014/main" id="{00656C35-6300-400E-B72C-E6BD8F55BCED}"/>
                  </a:ext>
                </a:extLst>
              </p:cNvPr>
              <p:cNvSpPr txBox="1"/>
              <p:nvPr/>
            </p:nvSpPr>
            <p:spPr>
              <a:xfrm>
                <a:off x="2953805" y="3124453"/>
                <a:ext cx="3370795" cy="397481"/>
              </a:xfrm>
              <a:prstGeom prst="rect">
                <a:avLst/>
              </a:prstGeom>
              <a:noFill/>
            </p:spPr>
            <p:txBody>
              <a:bodyPr wrap="none" lIns="0" tIns="0" rIns="0" bIns="0"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𝑏</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0" i="1" smtClean="0">
                            <a:latin typeface="Cambria Math" panose="02040503050406030204" pitchFamily="18" charset="0"/>
                          </a:rPr>
                          <m:t>𝑇</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0.88</m:t>
                        </m:r>
                        <m:r>
                          <a:rPr lang="en-US" i="1">
                            <a:latin typeface="Cambria Math" panose="02040503050406030204" pitchFamily="18" charset="0"/>
                          </a:rPr>
                          <m:t>−</m:t>
                        </m:r>
                        <m:r>
                          <a:rPr lang="en-US" b="0" i="1" smtClean="0">
                            <a:latin typeface="Cambria Math" panose="02040503050406030204" pitchFamily="18" charset="0"/>
                          </a:rPr>
                          <m:t>0.005</m:t>
                        </m:r>
                      </m:num>
                      <m:den>
                        <m:r>
                          <a:rPr lang="en-US" i="1">
                            <a:latin typeface="Cambria Math" panose="02040503050406030204" pitchFamily="18" charset="0"/>
                          </a:rPr>
                          <m:t>2</m:t>
                        </m:r>
                      </m:den>
                    </m:f>
                    <m:r>
                      <a:rPr lang="en-US" b="0" i="1" smtClean="0">
                        <a:latin typeface="Cambria Math" panose="02040503050406030204" pitchFamily="18" charset="0"/>
                      </a:rPr>
                      <m:t>=0.4375</m:t>
                    </m:r>
                  </m:oMath>
                </a14:m>
                <a:r>
                  <a:rPr lang="en-US" dirty="0"/>
                  <a:t> in</a:t>
                </a:r>
              </a:p>
            </p:txBody>
          </p:sp>
        </mc:Choice>
        <mc:Fallback xmlns="">
          <p:sp>
            <p:nvSpPr>
              <p:cNvPr id="9" name="TextBox 12">
                <a:extLst>
                  <a:ext uri="{FF2B5EF4-FFF2-40B4-BE49-F238E27FC236}">
                    <a16:creationId xmlns:a16="http://schemas.microsoft.com/office/drawing/2014/main" id="{00656C35-6300-400E-B72C-E6BD8F55BCED}"/>
                  </a:ext>
                </a:extLst>
              </p:cNvPr>
              <p:cNvSpPr txBox="1">
                <a:spLocks noRot="1" noChangeAspect="1" noMove="1" noResize="1" noEditPoints="1" noAdjustHandles="1" noChangeArrowheads="1" noChangeShapeType="1" noTextEdit="1"/>
              </p:cNvSpPr>
              <p:nvPr/>
            </p:nvSpPr>
            <p:spPr>
              <a:xfrm>
                <a:off x="2953805" y="3124453"/>
                <a:ext cx="3370795" cy="397481"/>
              </a:xfrm>
              <a:prstGeom prst="rect">
                <a:avLst/>
              </a:prstGeom>
              <a:blipFill>
                <a:blip r:embed="rId3"/>
                <a:stretch>
                  <a:fillRect t="-4615" r="-36709" b="-58462"/>
                </a:stretch>
              </a:blipFill>
            </p:spPr>
            <p:txBody>
              <a:bodyPr/>
              <a:lstStyle/>
              <a:p>
                <a:r>
                  <a:rPr lang="en-US">
                    <a:noFill/>
                  </a:rPr>
                  <a:t> </a:t>
                </a:r>
              </a:p>
            </p:txBody>
          </p:sp>
        </mc:Fallback>
      </mc:AlternateContent>
      <p:sp>
        <p:nvSpPr>
          <p:cNvPr id="10" name="Rectangle 5">
            <a:extLst>
              <a:ext uri="{FF2B5EF4-FFF2-40B4-BE49-F238E27FC236}">
                <a16:creationId xmlns:a16="http://schemas.microsoft.com/office/drawing/2014/main" id="{BEF8AF37-1B95-497D-82F8-8A95512DFDDE}"/>
              </a:ext>
            </a:extLst>
          </p:cNvPr>
          <p:cNvSpPr/>
          <p:nvPr/>
        </p:nvSpPr>
        <p:spPr>
          <a:xfrm>
            <a:off x="152400" y="3766409"/>
            <a:ext cx="8991600" cy="430887"/>
          </a:xfrm>
          <a:prstGeom prst="rect">
            <a:avLst/>
          </a:prstGeom>
        </p:spPr>
        <p:txBody>
          <a:bodyPr wrap="square">
            <a:spAutoFit/>
          </a:bodyPr>
          <a:lstStyle/>
          <a:p>
            <a:r>
              <a:rPr lang="en-US" sz="2200" dirty="0">
                <a:solidFill>
                  <a:srgbClr val="000000"/>
                </a:solidFill>
              </a:rPr>
              <a:t>The diameter of the 1/0 AA phase conductor is 0.368 in. Therefore,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1" name="TextBox 13">
                <a:extLst>
                  <a:ext uri="{FF2B5EF4-FFF2-40B4-BE49-F238E27FC236}">
                    <a16:creationId xmlns:a16="http://schemas.microsoft.com/office/drawing/2014/main" id="{53286551-9788-4AEE-9C59-BC73D635B332}"/>
                  </a:ext>
                </a:extLst>
              </p:cNvPr>
              <p:cNvSpPr txBox="1"/>
              <p:nvPr/>
            </p:nvSpPr>
            <p:spPr>
              <a:xfrm>
                <a:off x="3491815" y="4322746"/>
                <a:ext cx="3179525" cy="459806"/>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𝑅𝐷</m:t>
                        </m:r>
                      </m:e>
                      <m:sub>
                        <m:r>
                          <a:rPr lang="en-US" sz="2000" b="0" i="1" smtClean="0">
                            <a:latin typeface="Cambria Math" panose="02040503050406030204" pitchFamily="18" charset="0"/>
                          </a:rPr>
                          <m:t>𝑐</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𝑝</m:t>
                            </m:r>
                          </m:sub>
                        </m:sSub>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0.368</m:t>
                        </m:r>
                      </m:num>
                      <m:den>
                        <m:r>
                          <a:rPr lang="en-US" sz="2000" i="1">
                            <a:latin typeface="Cambria Math" panose="02040503050406030204" pitchFamily="18" charset="0"/>
                          </a:rPr>
                          <m:t>2</m:t>
                        </m:r>
                      </m:den>
                    </m:f>
                    <m:r>
                      <a:rPr lang="en-US" sz="2000" b="0" i="1" smtClean="0">
                        <a:latin typeface="Cambria Math" panose="02040503050406030204" pitchFamily="18" charset="0"/>
                      </a:rPr>
                      <m:t>=0.1840</m:t>
                    </m:r>
                  </m:oMath>
                </a14:m>
                <a:r>
                  <a:rPr lang="en-US" sz="2000" dirty="0"/>
                  <a:t> in</a:t>
                </a:r>
              </a:p>
            </p:txBody>
          </p:sp>
        </mc:Choice>
        <mc:Fallback xmlns="">
          <p:sp>
            <p:nvSpPr>
              <p:cNvPr id="11" name="TextBox 13">
                <a:extLst>
                  <a:ext uri="{FF2B5EF4-FFF2-40B4-BE49-F238E27FC236}">
                    <a16:creationId xmlns:a16="http://schemas.microsoft.com/office/drawing/2014/main" id="{53286551-9788-4AEE-9C59-BC73D635B332}"/>
                  </a:ext>
                </a:extLst>
              </p:cNvPr>
              <p:cNvSpPr txBox="1">
                <a:spLocks noRot="1" noChangeAspect="1" noMove="1" noResize="1" noEditPoints="1" noAdjustHandles="1" noChangeArrowheads="1" noChangeShapeType="1" noTextEdit="1"/>
              </p:cNvSpPr>
              <p:nvPr/>
            </p:nvSpPr>
            <p:spPr>
              <a:xfrm>
                <a:off x="3491815" y="4322746"/>
                <a:ext cx="3179525" cy="459806"/>
              </a:xfrm>
              <a:prstGeom prst="rect">
                <a:avLst/>
              </a:prstGeom>
              <a:blipFill>
                <a:blip r:embed="rId4"/>
                <a:stretch>
                  <a:fillRect r="-4223" b="-18421"/>
                </a:stretch>
              </a:blipFill>
            </p:spPr>
            <p:txBody>
              <a:bodyPr/>
              <a:lstStyle/>
              <a:p>
                <a:r>
                  <a:rPr lang="en-US">
                    <a:noFill/>
                  </a:rPr>
                  <a:t> </a:t>
                </a:r>
              </a:p>
            </p:txBody>
          </p:sp>
        </mc:Fallback>
      </mc:AlternateContent>
      <p:sp>
        <p:nvSpPr>
          <p:cNvPr id="12" name="Rectangle 7">
            <a:extLst>
              <a:ext uri="{FF2B5EF4-FFF2-40B4-BE49-F238E27FC236}">
                <a16:creationId xmlns:a16="http://schemas.microsoft.com/office/drawing/2014/main" id="{AB564949-CBA6-4B28-8906-15171BE6344F}"/>
              </a:ext>
            </a:extLst>
          </p:cNvPr>
          <p:cNvSpPr/>
          <p:nvPr/>
        </p:nvSpPr>
        <p:spPr>
          <a:xfrm>
            <a:off x="219602" y="4811583"/>
            <a:ext cx="8839200" cy="430887"/>
          </a:xfrm>
          <a:prstGeom prst="rect">
            <a:avLst/>
          </a:prstGeom>
        </p:spPr>
        <p:txBody>
          <a:bodyPr wrap="square">
            <a:spAutoFit/>
          </a:bodyPr>
          <a:lstStyle/>
          <a:p>
            <a:r>
              <a:rPr lang="en-US" sz="2200" dirty="0">
                <a:solidFill>
                  <a:srgbClr val="000000"/>
                </a:solidFill>
              </a:rPr>
              <a:t>Substitute into Equation (27):</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3" name="TextBox 16">
                <a:extLst>
                  <a:ext uri="{FF2B5EF4-FFF2-40B4-BE49-F238E27FC236}">
                    <a16:creationId xmlns:a16="http://schemas.microsoft.com/office/drawing/2014/main" id="{B58065BE-BDAF-4067-A6E3-1EB4B702B572}"/>
                  </a:ext>
                </a:extLst>
              </p:cNvPr>
              <p:cNvSpPr txBox="1"/>
              <p:nvPr/>
            </p:nvSpPr>
            <p:spPr>
              <a:xfrm>
                <a:off x="1607485" y="5306325"/>
                <a:ext cx="6948184"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ea typeface="Cambria Math" panose="02040503050406030204" pitchFamily="18" charset="0"/>
                            </a:rPr>
                            <m:t>𝑎𝑔</m:t>
                          </m:r>
                        </m:sub>
                      </m:sSub>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77.3619</m:t>
                          </m:r>
                        </m:num>
                        <m:den>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d>
                                <m:dPr>
                                  <m:ctrlPr>
                                    <a:rPr lang="en-US" sz="2000" i="1">
                                      <a:latin typeface="Cambria Math" panose="02040503050406030204" pitchFamily="18" charset="0"/>
                                    </a:rPr>
                                  </m:ctrlPr>
                                </m:dPr>
                                <m:e>
                                  <m:f>
                                    <m:fPr>
                                      <m:type m:val="lin"/>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𝑏</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𝑅𝐷</m:t>
                                          </m:r>
                                        </m:e>
                                        <m:sub>
                                          <m:r>
                                            <a:rPr lang="en-US" sz="2000" i="1">
                                              <a:latin typeface="Cambria Math" panose="02040503050406030204" pitchFamily="18" charset="0"/>
                                            </a:rPr>
                                            <m:t>𝑐</m:t>
                                          </m:r>
                                        </m:sub>
                                      </m:sSub>
                                    </m:den>
                                  </m:f>
                                </m:e>
                              </m:d>
                            </m:e>
                          </m:func>
                        </m:den>
                      </m:f>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𝑗</m:t>
                      </m:r>
                      <m:f>
                        <m:fPr>
                          <m:ctrlPr>
                            <a:rPr lang="en-US" sz="200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77.3619</m:t>
                          </m:r>
                        </m:num>
                        <m:den>
                          <m:func>
                            <m:funcPr>
                              <m:ctrlPr>
                                <a:rPr lang="en-US" sz="2000" i="1" smtClean="0">
                                  <a:latin typeface="Cambria Math" panose="02040503050406030204" pitchFamily="18" charset="0"/>
                                </a:rPr>
                              </m:ctrlPr>
                            </m:funcPr>
                            <m:fName>
                              <m:r>
                                <m:rPr>
                                  <m:sty m:val="p"/>
                                </m:rPr>
                                <a:rPr lang="en-US" sz="2000" i="0" smtClean="0">
                                  <a:latin typeface="Cambria Math" panose="02040503050406030204" pitchFamily="18" charset="0"/>
                                </a:rPr>
                                <m:t>ln</m:t>
                              </m:r>
                            </m:fName>
                            <m:e>
                              <m:d>
                                <m:dPr>
                                  <m:ctrlPr>
                                    <a:rPr lang="en-US" sz="2000" b="0" i="1" smtClean="0">
                                      <a:latin typeface="Cambria Math" panose="02040503050406030204" pitchFamily="18" charset="0"/>
                                    </a:rPr>
                                  </m:ctrlPr>
                                </m:dPr>
                                <m:e>
                                  <m:f>
                                    <m:fPr>
                                      <m:type m:val="lin"/>
                                      <m:ctrlPr>
                                        <a:rPr lang="en-US" sz="2000" b="0" i="1" smtClean="0">
                                          <a:latin typeface="Cambria Math" panose="02040503050406030204" pitchFamily="18" charset="0"/>
                                        </a:rPr>
                                      </m:ctrlPr>
                                    </m:fPr>
                                    <m:num>
                                      <m:r>
                                        <a:rPr lang="en-US" sz="2000" b="0" i="1" smtClean="0">
                                          <a:latin typeface="Cambria Math" panose="02040503050406030204" pitchFamily="18" charset="0"/>
                                        </a:rPr>
                                        <m:t>0.4375</m:t>
                                      </m:r>
                                    </m:num>
                                    <m:den>
                                      <m:r>
                                        <a:rPr lang="en-US" sz="2000" i="1" smtClean="0">
                                          <a:latin typeface="Cambria Math" panose="02040503050406030204" pitchFamily="18" charset="0"/>
                                        </a:rPr>
                                        <m:t>0</m:t>
                                      </m:r>
                                      <m:r>
                                        <a:rPr lang="en-US" sz="2000" b="0" i="1" smtClean="0">
                                          <a:latin typeface="Cambria Math" panose="02040503050406030204" pitchFamily="18" charset="0"/>
                                        </a:rPr>
                                        <m:t>.184</m:t>
                                      </m:r>
                                    </m:den>
                                  </m:f>
                                </m:e>
                              </m:d>
                            </m:e>
                          </m:func>
                        </m:den>
                      </m:f>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𝑗</m:t>
                      </m:r>
                      <m:r>
                        <a:rPr lang="en-US" altLang="zh-CN" sz="2000" b="0" i="1" smtClean="0">
                          <a:latin typeface="Cambria Math" panose="02040503050406030204" pitchFamily="18" charset="0"/>
                          <a:ea typeface="Cambria Math" panose="02040503050406030204" pitchFamily="18" charset="0"/>
                        </a:rPr>
                        <m:t>89.3179 </m:t>
                      </m:r>
                      <m:r>
                        <a:rPr lang="zh-CN" altLang="en-US" sz="2000" b="0" i="1" smtClean="0">
                          <a:latin typeface="Cambria Math" panose="02040503050406030204" pitchFamily="18" charset="0"/>
                          <a:ea typeface="Cambria Math" panose="02040503050406030204" pitchFamily="18" charset="0"/>
                        </a:rPr>
                        <m:t>𝜇</m:t>
                      </m:r>
                      <m:r>
                        <a:rPr lang="en-US" altLang="zh-CN" sz="2000" b="0" i="1" smtClean="0">
                          <a:latin typeface="Cambria Math" panose="02040503050406030204" pitchFamily="18" charset="0"/>
                          <a:ea typeface="Cambria Math" panose="02040503050406030204" pitchFamily="18" charset="0"/>
                        </a:rPr>
                        <m:t>𝑆</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𝑚𝑖𝑙𝑒</m:t>
                      </m:r>
                    </m:oMath>
                  </m:oMathPara>
                </a14:m>
                <a:endParaRPr lang="en-US" sz="2000" dirty="0"/>
              </a:p>
            </p:txBody>
          </p:sp>
        </mc:Choice>
        <mc:Fallback xmlns="">
          <p:sp>
            <p:nvSpPr>
              <p:cNvPr id="13" name="TextBox 16">
                <a:extLst>
                  <a:ext uri="{FF2B5EF4-FFF2-40B4-BE49-F238E27FC236}">
                    <a16:creationId xmlns:a16="http://schemas.microsoft.com/office/drawing/2014/main" id="{B58065BE-BDAF-4067-A6E3-1EB4B702B572}"/>
                  </a:ext>
                </a:extLst>
              </p:cNvPr>
              <p:cNvSpPr txBox="1">
                <a:spLocks noRot="1" noChangeAspect="1" noMove="1" noResize="1" noEditPoints="1" noAdjustHandles="1" noChangeArrowheads="1" noChangeShapeType="1" noTextEdit="1"/>
              </p:cNvSpPr>
              <p:nvPr/>
            </p:nvSpPr>
            <p:spPr>
              <a:xfrm>
                <a:off x="1607485" y="5306325"/>
                <a:ext cx="6948184" cy="630173"/>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71996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4C0186E6-E6AC-4385-9FA8-05B76B903C09}"/>
              </a:ext>
            </a:extLst>
          </p:cNvPr>
          <p:cNvSpPr>
            <a:spLocks noGrp="1"/>
          </p:cNvSpPr>
          <p:nvPr>
            <p:ph type="title"/>
          </p:nvPr>
        </p:nvSpPr>
        <p:spPr>
          <a:xfrm>
            <a:off x="457200" y="431513"/>
            <a:ext cx="2462534" cy="584775"/>
          </a:xfrm>
          <a:prstGeom prst="rect">
            <a:avLst/>
          </a:prstGeom>
        </p:spPr>
        <p:txBody>
          <a:bodyPr wrap="none">
            <a:spAutoFit/>
          </a:bodyPr>
          <a:lstStyle/>
          <a:p>
            <a:r>
              <a:rPr lang="en-US" altLang="zh-CN" sz="3200" dirty="0"/>
              <a:t>Example 5.4</a:t>
            </a:r>
          </a:p>
        </p:txBody>
      </p:sp>
      <p:sp>
        <p:nvSpPr>
          <p:cNvPr id="7" name="Rectangle 1">
            <a:extLst>
              <a:ext uri="{FF2B5EF4-FFF2-40B4-BE49-F238E27FC236}">
                <a16:creationId xmlns:a16="http://schemas.microsoft.com/office/drawing/2014/main" id="{2B7AE75B-C431-408C-BB2D-B790DE1FD088}"/>
              </a:ext>
            </a:extLst>
          </p:cNvPr>
          <p:cNvSpPr/>
          <p:nvPr/>
        </p:nvSpPr>
        <p:spPr>
          <a:xfrm>
            <a:off x="152400" y="1051357"/>
            <a:ext cx="8839200" cy="430887"/>
          </a:xfrm>
          <a:prstGeom prst="rect">
            <a:avLst/>
          </a:prstGeom>
        </p:spPr>
        <p:txBody>
          <a:bodyPr wrap="square">
            <a:spAutoFit/>
          </a:bodyPr>
          <a:lstStyle/>
          <a:p>
            <a:pPr lvl="0" algn="just"/>
            <a:r>
              <a:rPr lang="en-US" sz="2200" dirty="0">
                <a:solidFill>
                  <a:srgbClr val="000000"/>
                </a:solidFill>
              </a:rPr>
              <a:t>The phase admittance for this three-phase underground line is</a:t>
            </a:r>
          </a:p>
        </p:txBody>
      </p:sp>
      <mc:AlternateContent xmlns:mc="http://schemas.openxmlformats.org/markup-compatibility/2006" xmlns:a14="http://schemas.microsoft.com/office/drawing/2010/main">
        <mc:Choice Requires="a14">
          <p:sp>
            <p:nvSpPr>
              <p:cNvPr id="14" name="TextBox 13"/>
              <p:cNvSpPr txBox="1"/>
              <p:nvPr/>
            </p:nvSpPr>
            <p:spPr>
              <a:xfrm>
                <a:off x="2895600" y="1600200"/>
                <a:ext cx="3388043" cy="741550"/>
              </a:xfrm>
              <a:prstGeom prst="rect">
                <a:avLst/>
              </a:prstGeom>
              <a:noFill/>
            </p:spPr>
            <p:txBody>
              <a:bodyPr wrap="none" lIns="0" tIns="0" rIns="0" bIns="0" rtlCol="0">
                <a:spAutoFit/>
              </a:bodyPr>
              <a:lstStyle/>
              <a:p>
                <a:pPr eaLnBrk="1" fontAlgn="auto" hangingPunct="1">
                  <a:spcBef>
                    <a:spcPts val="0"/>
                  </a:spcBef>
                  <a:spcAft>
                    <a:spcPts val="0"/>
                  </a:spcAft>
                </a:pPr>
                <a14:m>
                  <m:oMath xmlns:m="http://schemas.openxmlformats.org/officeDocument/2006/math">
                    <m:d>
                      <m:dPr>
                        <m:begChr m:val="["/>
                        <m:endChr m:val="]"/>
                        <m:ctrlPr>
                          <a:rPr lang="en-US" sz="1800" i="1" smtClean="0">
                            <a:solidFill>
                              <a:prstClr val="black"/>
                            </a:solidFill>
                            <a:latin typeface="Cambria Math" panose="02040503050406030204" pitchFamily="18" charset="0"/>
                          </a:rPr>
                        </m:ctrlPr>
                      </m:dPr>
                      <m:e>
                        <m:sSub>
                          <m:sSubPr>
                            <m:ctrlPr>
                              <a:rPr lang="en-US" sz="1800" i="1" smtClean="0">
                                <a:solidFill>
                                  <a:prstClr val="black"/>
                                </a:solidFill>
                                <a:latin typeface="Cambria Math" panose="02040503050406030204" pitchFamily="18" charset="0"/>
                              </a:rPr>
                            </m:ctrlPr>
                          </m:sSubPr>
                          <m:e>
                            <m:r>
                              <a:rPr lang="en-US" sz="1800" i="1" smtClean="0">
                                <a:solidFill>
                                  <a:prstClr val="black"/>
                                </a:solidFill>
                                <a:latin typeface="Cambria Math" panose="02040503050406030204" pitchFamily="18" charset="0"/>
                              </a:rPr>
                              <m:t>𝑦</m:t>
                            </m:r>
                          </m:e>
                          <m:sub>
                            <m:r>
                              <a:rPr lang="en-US" sz="1800" i="1" smtClean="0">
                                <a:solidFill>
                                  <a:prstClr val="black"/>
                                </a:solidFill>
                                <a:latin typeface="Cambria Math" panose="02040503050406030204" pitchFamily="18" charset="0"/>
                              </a:rPr>
                              <m:t>𝑎𝑏𝑐</m:t>
                            </m:r>
                          </m:sub>
                        </m:sSub>
                      </m:e>
                    </m:d>
                  </m:oMath>
                </a14:m>
                <a:r>
                  <a:rPr lang="en-US" sz="1800" dirty="0">
                    <a:solidFill>
                      <a:prstClr val="black"/>
                    </a:solidFill>
                    <a:latin typeface="Calibri"/>
                  </a:rPr>
                  <a:t>=</a:t>
                </a:r>
                <a14:m>
                  <m:oMath xmlns:m="http://schemas.openxmlformats.org/officeDocument/2006/math">
                    <m:d>
                      <m:dPr>
                        <m:begChr m:val="["/>
                        <m:endChr m:val="]"/>
                        <m:ctrlPr>
                          <a:rPr lang="en-US" sz="1800" i="1" smtClean="0">
                            <a:solidFill>
                              <a:prstClr val="black"/>
                            </a:solidFill>
                            <a:latin typeface="Cambria Math" panose="02040503050406030204" pitchFamily="18" charset="0"/>
                          </a:rPr>
                        </m:ctrlPr>
                      </m:dPr>
                      <m:e>
                        <m:m>
                          <m:mPr>
                            <m:plcHide m:val="on"/>
                            <m:mcs>
                              <m:mc>
                                <m:mcPr>
                                  <m:count m:val="3"/>
                                  <m:mcJc m:val="center"/>
                                </m:mcPr>
                              </m:mc>
                            </m:mcs>
                            <m:ctrlPr>
                              <a:rPr lang="en-US" sz="1800" i="1" smtClean="0">
                                <a:solidFill>
                                  <a:prstClr val="black"/>
                                </a:solidFill>
                                <a:latin typeface="Cambria Math" panose="02040503050406030204" pitchFamily="18" charset="0"/>
                              </a:rPr>
                            </m:ctrlPr>
                          </m:mPr>
                          <m:mr>
                            <m:e>
                              <m:r>
                                <a:rPr lang="en-US" sz="1800" i="1" smtClean="0">
                                  <a:solidFill>
                                    <a:prstClr val="black"/>
                                  </a:solidFill>
                                  <a:latin typeface="Cambria Math" panose="02040503050406030204" pitchFamily="18" charset="0"/>
                                </a:rPr>
                                <m:t>0</m:t>
                              </m:r>
                            </m:e>
                            <m:e>
                              <m:r>
                                <a:rPr lang="en-US" sz="1800" i="1" smtClean="0">
                                  <a:solidFill>
                                    <a:prstClr val="black"/>
                                  </a:solidFill>
                                  <a:latin typeface="Cambria Math" panose="02040503050406030204" pitchFamily="18" charset="0"/>
                                </a:rPr>
                                <m:t>0</m:t>
                              </m:r>
                            </m:e>
                            <m:e>
                              <m:r>
                                <a:rPr lang="en-US" sz="1800" i="1" smtClean="0">
                                  <a:solidFill>
                                    <a:prstClr val="black"/>
                                  </a:solidFill>
                                  <a:latin typeface="Cambria Math" panose="02040503050406030204" pitchFamily="18" charset="0"/>
                                </a:rPr>
                                <m:t>0</m:t>
                              </m:r>
                            </m:e>
                          </m:mr>
                          <m:mr>
                            <m:e>
                              <m:r>
                                <a:rPr lang="en-US" sz="1800" i="1" smtClean="0">
                                  <a:solidFill>
                                    <a:prstClr val="black"/>
                                  </a:solidFill>
                                  <a:latin typeface="Cambria Math" panose="02040503050406030204" pitchFamily="18" charset="0"/>
                                </a:rPr>
                                <m:t>0</m:t>
                              </m:r>
                            </m:e>
                            <m:e>
                              <m:r>
                                <a:rPr lang="en-US" sz="1800" i="1">
                                  <a:solidFill>
                                    <a:prstClr val="black"/>
                                  </a:solidFill>
                                  <a:latin typeface="Cambria Math" panose="02040503050406030204" pitchFamily="18" charset="0"/>
                                </a:rPr>
                                <m:t>𝑗</m:t>
                              </m:r>
                              <m:r>
                                <a:rPr lang="en-US" sz="1800" i="1" smtClean="0">
                                  <a:solidFill>
                                    <a:prstClr val="black"/>
                                  </a:solidFill>
                                  <a:latin typeface="Cambria Math" panose="02040503050406030204" pitchFamily="18" charset="0"/>
                                </a:rPr>
                                <m:t>89.3179</m:t>
                              </m:r>
                            </m:e>
                            <m:e>
                              <m:r>
                                <a:rPr lang="en-US" sz="1800" i="1" smtClean="0">
                                  <a:solidFill>
                                    <a:prstClr val="black"/>
                                  </a:solidFill>
                                  <a:latin typeface="Cambria Math" panose="02040503050406030204" pitchFamily="18" charset="0"/>
                                </a:rPr>
                                <m:t>0</m:t>
                              </m:r>
                            </m:e>
                          </m:mr>
                          <m:mr>
                            <m:e>
                              <m:r>
                                <a:rPr lang="en-US" sz="1800" i="1" smtClean="0">
                                  <a:solidFill>
                                    <a:prstClr val="black"/>
                                  </a:solidFill>
                                  <a:latin typeface="Cambria Math" panose="02040503050406030204" pitchFamily="18" charset="0"/>
                                </a:rPr>
                                <m:t>0</m:t>
                              </m:r>
                            </m:e>
                            <m:e>
                              <m:r>
                                <a:rPr lang="en-US" sz="1800" i="1" smtClean="0">
                                  <a:solidFill>
                                    <a:prstClr val="black"/>
                                  </a:solidFill>
                                  <a:latin typeface="Cambria Math" panose="02040503050406030204" pitchFamily="18" charset="0"/>
                                </a:rPr>
                                <m:t>0</m:t>
                              </m:r>
                            </m:e>
                            <m:e>
                              <m:r>
                                <a:rPr lang="en-US" sz="1800" i="1" smtClean="0">
                                  <a:solidFill>
                                    <a:prstClr val="black"/>
                                  </a:solidFill>
                                  <a:latin typeface="Cambria Math" panose="02040503050406030204" pitchFamily="18" charset="0"/>
                                </a:rPr>
                                <m:t>0</m:t>
                              </m:r>
                            </m:e>
                          </m:mr>
                        </m:m>
                      </m:e>
                    </m:d>
                  </m:oMath>
                </a14:m>
                <a:r>
                  <a:rPr lang="en-US" sz="1800" dirty="0">
                    <a:solidFill>
                      <a:prstClr val="black"/>
                    </a:solidFill>
                    <a:latin typeface="Calibri"/>
                  </a:rPr>
                  <a:t> </a:t>
                </a:r>
                <a14:m>
                  <m:oMath xmlns:m="http://schemas.openxmlformats.org/officeDocument/2006/math">
                    <m:r>
                      <a:rPr lang="en-US" sz="1800" i="1" dirty="0" smtClean="0">
                        <a:solidFill>
                          <a:prstClr val="black"/>
                        </a:solidFill>
                        <a:latin typeface="Cambria Math" panose="02040503050406030204" pitchFamily="18" charset="0"/>
                        <a:ea typeface="Cambria Math" panose="02040503050406030204" pitchFamily="18" charset="0"/>
                      </a:rPr>
                      <m:t>𝜇</m:t>
                    </m:r>
                    <m:r>
                      <a:rPr lang="en-US" sz="1800" i="1" dirty="0" smtClean="0">
                        <a:solidFill>
                          <a:prstClr val="black"/>
                        </a:solidFill>
                        <a:latin typeface="Cambria Math" panose="02040503050406030204" pitchFamily="18" charset="0"/>
                        <a:ea typeface="Cambria Math" panose="02040503050406030204" pitchFamily="18" charset="0"/>
                      </a:rPr>
                      <m:t>𝑆</m:t>
                    </m:r>
                    <m:r>
                      <a:rPr lang="en-US" sz="1800" i="1" dirty="0" smtClean="0">
                        <a:solidFill>
                          <a:prstClr val="black"/>
                        </a:solidFill>
                        <a:latin typeface="Cambria Math" panose="02040503050406030204" pitchFamily="18" charset="0"/>
                        <a:ea typeface="Cambria Math" panose="02040503050406030204" pitchFamily="18" charset="0"/>
                      </a:rPr>
                      <m:t>/</m:t>
                    </m:r>
                    <m:r>
                      <a:rPr lang="en-US" sz="1800" i="1" dirty="0" smtClean="0">
                        <a:solidFill>
                          <a:prstClr val="black"/>
                        </a:solidFill>
                        <a:latin typeface="Cambria Math" panose="02040503050406030204" pitchFamily="18" charset="0"/>
                        <a:ea typeface="Cambria Math" panose="02040503050406030204" pitchFamily="18" charset="0"/>
                      </a:rPr>
                      <m:t>𝑚𝑖𝑙𝑒</m:t>
                    </m:r>
                  </m:oMath>
                </a14:m>
                <a:endParaRPr lang="en-US" sz="1800" dirty="0">
                  <a:solidFill>
                    <a:prstClr val="black"/>
                  </a:solidFill>
                  <a:latin typeface="Calibri"/>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895600" y="1600200"/>
                <a:ext cx="3388043" cy="741550"/>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9209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31DA6DE7-8392-483C-AB48-AA4D53E97D9D}"/>
              </a:ext>
            </a:extLst>
          </p:cNvPr>
          <p:cNvSpPr>
            <a:spLocks noGrp="1"/>
          </p:cNvSpPr>
          <p:nvPr>
            <p:ph type="title"/>
          </p:nvPr>
        </p:nvSpPr>
        <p:spPr>
          <a:xfrm>
            <a:off x="457200" y="431513"/>
            <a:ext cx="4193777" cy="584775"/>
          </a:xfrm>
          <a:prstGeom prst="rect">
            <a:avLst/>
          </a:prstGeom>
        </p:spPr>
        <p:txBody>
          <a:bodyPr wrap="none">
            <a:spAutoFit/>
          </a:bodyPr>
          <a:lstStyle/>
          <a:p>
            <a:r>
              <a:rPr lang="en-US" altLang="zh-CN" sz="3200" dirty="0"/>
              <a:t>Sequence Admittance</a:t>
            </a:r>
            <a:endParaRPr lang="en-US" sz="3200" dirty="0"/>
          </a:p>
        </p:txBody>
      </p:sp>
      <p:sp>
        <p:nvSpPr>
          <p:cNvPr id="7" name="Rectangle 1">
            <a:extLst>
              <a:ext uri="{FF2B5EF4-FFF2-40B4-BE49-F238E27FC236}">
                <a16:creationId xmlns:a16="http://schemas.microsoft.com/office/drawing/2014/main" id="{7CC0AF4B-DCC3-463F-9A6D-E926CDAABC3A}"/>
              </a:ext>
            </a:extLst>
          </p:cNvPr>
          <p:cNvSpPr/>
          <p:nvPr/>
        </p:nvSpPr>
        <p:spPr>
          <a:xfrm>
            <a:off x="114300" y="1229985"/>
            <a:ext cx="8915400" cy="1446550"/>
          </a:xfrm>
          <a:prstGeom prst="rect">
            <a:avLst/>
          </a:prstGeom>
        </p:spPr>
        <p:txBody>
          <a:bodyPr wrap="square">
            <a:spAutoFit/>
          </a:bodyPr>
          <a:lstStyle/>
          <a:p>
            <a:pPr algn="just"/>
            <a:r>
              <a:rPr lang="en-US" sz="2200" dirty="0"/>
              <a:t>The sequence admittances of a three-phase line can be determined in much the same manner as the sequence impedances were determined. Assume that the 3 × 3 admittance matrix is given in S/mile. Then the three-phase capacitance currents as a function of the line-to-ground voltages are given by</a:t>
            </a:r>
          </a:p>
        </p:txBody>
      </p:sp>
      <mc:AlternateContent xmlns:mc="http://schemas.openxmlformats.org/markup-compatibility/2006" xmlns:a14="http://schemas.microsoft.com/office/drawing/2010/main">
        <mc:Choice Requires="a14">
          <p:sp>
            <p:nvSpPr>
              <p:cNvPr id="8" name="TextBox 9">
                <a:extLst>
                  <a:ext uri="{FF2B5EF4-FFF2-40B4-BE49-F238E27FC236}">
                    <a16:creationId xmlns:a16="http://schemas.microsoft.com/office/drawing/2014/main" id="{635E5AB1-0FC6-4AD3-98B3-81FB3FB70B54}"/>
                  </a:ext>
                </a:extLst>
              </p:cNvPr>
              <p:cNvSpPr txBox="1"/>
              <p:nvPr/>
            </p:nvSpPr>
            <p:spPr>
              <a:xfrm>
                <a:off x="3099749" y="2921010"/>
                <a:ext cx="3439596" cy="981102"/>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smtClean="0">
                                <a:latin typeface="Cambria Math" panose="02040503050406030204" pitchFamily="18" charset="0"/>
                              </a:rPr>
                            </m:ctrlPr>
                          </m:eqArrPr>
                          <m:e>
                            <m:eqArr>
                              <m:eqArrPr>
                                <m:ctrlPr>
                                  <a:rPr lang="en-US" sz="2000" i="1" smtClean="0">
                                    <a:latin typeface="Cambria Math" panose="02040503050406030204" pitchFamily="18" charset="0"/>
                                  </a:rPr>
                                </m:ctrlPr>
                              </m:eqArr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r>
                                      <m:rPr>
                                        <m:sty m:val="p"/>
                                      </m:rPr>
                                      <a:rPr lang="en-US" altLang="zh-CN" sz="2000" i="1">
                                        <a:latin typeface="Cambria Math" panose="02040503050406030204" pitchFamily="18" charset="0"/>
                                      </a:rPr>
                                      <m:t>ca</m:t>
                                    </m:r>
                                    <m:r>
                                      <a:rPr lang="en-US" altLang="zh-CN" sz="2000" b="0" i="1" smtClean="0">
                                        <a:latin typeface="Cambria Math" panose="02040503050406030204" pitchFamily="18" charset="0"/>
                                      </a:rPr>
                                      <m:t>𝑝</m:t>
                                    </m:r>
                                  </m:e>
                                  <m:sub>
                                    <m:r>
                                      <a:rPr lang="en-US" sz="2000" b="0" i="1" smtClean="0">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r>
                                      <m:rPr>
                                        <m:sty m:val="p"/>
                                      </m:rPr>
                                      <a:rPr lang="en-US" altLang="zh-CN" sz="2000" i="1">
                                        <a:latin typeface="Cambria Math" panose="02040503050406030204" pitchFamily="18" charset="0"/>
                                      </a:rPr>
                                      <m:t>ca</m:t>
                                    </m:r>
                                    <m:r>
                                      <a:rPr lang="en-US" altLang="zh-CN" sz="2000" i="1">
                                        <a:latin typeface="Cambria Math" panose="02040503050406030204" pitchFamily="18" charset="0"/>
                                      </a:rPr>
                                      <m:t>𝑝</m:t>
                                    </m:r>
                                  </m:e>
                                  <m:sub>
                                    <m:r>
                                      <a:rPr lang="en-US" sz="2000" b="0" i="1" smtClean="0">
                                        <a:latin typeface="Cambria Math" panose="02040503050406030204" pitchFamily="18" charset="0"/>
                                      </a:rPr>
                                      <m:t>𝑏</m:t>
                                    </m:r>
                                  </m:sub>
                                </m:sSub>
                              </m:e>
                            </m:eqArr>
                          </m:e>
                          <m:e>
                            <m:sSub>
                              <m:sSubPr>
                                <m:ctrlPr>
                                  <a:rPr lang="en-US" sz="2000" i="1">
                                    <a:latin typeface="Cambria Math" panose="02040503050406030204" pitchFamily="18" charset="0"/>
                                  </a:rPr>
                                </m:ctrlPr>
                              </m:sSubPr>
                              <m:e>
                                <m:r>
                                  <a:rPr lang="en-US" sz="2000" i="1">
                                    <a:latin typeface="Cambria Math" panose="02040503050406030204" pitchFamily="18" charset="0"/>
                                  </a:rPr>
                                  <m:t>𝐼</m:t>
                                </m:r>
                                <m:r>
                                  <m:rPr>
                                    <m:sty m:val="p"/>
                                  </m:rPr>
                                  <a:rPr lang="en-US" altLang="zh-CN" sz="2000" i="1">
                                    <a:latin typeface="Cambria Math" panose="02040503050406030204" pitchFamily="18" charset="0"/>
                                  </a:rPr>
                                  <m:t>ca</m:t>
                                </m:r>
                                <m:r>
                                  <a:rPr lang="en-US" altLang="zh-CN" sz="2000" i="1">
                                    <a:latin typeface="Cambria Math" panose="02040503050406030204" pitchFamily="18" charset="0"/>
                                  </a:rPr>
                                  <m:t>𝑝</m:t>
                                </m:r>
                              </m:e>
                              <m:sub>
                                <m:r>
                                  <a:rPr lang="en-US" sz="2000" b="0" i="1" smtClean="0">
                                    <a:latin typeface="Cambria Math" panose="02040503050406030204" pitchFamily="18" charset="0"/>
                                  </a:rPr>
                                  <m:t>𝑐</m:t>
                                </m:r>
                              </m:sub>
                            </m:sSub>
                          </m:e>
                        </m:eqArr>
                      </m:e>
                    </m:d>
                  </m:oMath>
                </a14:m>
                <a:r>
                  <a:rPr lang="en-US" sz="2000"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rPr>
                                    <m:t>𝑎</m:t>
                                  </m:r>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i="1">
                                      <a:latin typeface="Cambria Math" panose="02040503050406030204" pitchFamily="18" charset="0"/>
                                    </a:rPr>
                                    <m:t>𝑎</m:t>
                                  </m:r>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i="1">
                                      <a:latin typeface="Cambria Math" panose="02040503050406030204" pitchFamily="18" charset="0"/>
                                    </a:rPr>
                                    <m:t>𝑎</m:t>
                                  </m:r>
                                  <m:r>
                                    <a:rPr lang="en-US" sz="2000" b="0" i="1" smtClean="0">
                                      <a:latin typeface="Cambria Math" panose="02040503050406030204" pitchFamily="18" charset="0"/>
                                    </a:rPr>
                                    <m:t>𝑐</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b="0" i="1" smtClean="0">
                                      <a:latin typeface="Cambria Math" panose="02040503050406030204" pitchFamily="18" charset="0"/>
                                    </a:rPr>
                                    <m:t>𝑏</m:t>
                                  </m:r>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b="0" i="1" smtClean="0">
                                      <a:latin typeface="Cambria Math" panose="02040503050406030204" pitchFamily="18" charset="0"/>
                                    </a:rPr>
                                    <m:t>𝑏𝑏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b="0" i="1" smtClean="0">
                                      <a:latin typeface="Cambria Math" panose="02040503050406030204" pitchFamily="18" charset="0"/>
                                    </a:rPr>
                                    <m:t>𝑏𝑐</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b="0" i="1" smtClean="0">
                                      <a:latin typeface="Cambria Math" panose="02040503050406030204" pitchFamily="18" charset="0"/>
                                    </a:rPr>
                                    <m:t>𝑐</m:t>
                                  </m:r>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b="0" i="1" smtClean="0">
                                      <a:latin typeface="Cambria Math" panose="02040503050406030204" pitchFamily="18" charset="0"/>
                                    </a:rPr>
                                    <m:t>𝑐</m:t>
                                  </m:r>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b="0" i="1" smtClean="0">
                                      <a:latin typeface="Cambria Math" panose="02040503050406030204" pitchFamily="18" charset="0"/>
                                    </a:rPr>
                                    <m:t>𝑐𝑐</m:t>
                                  </m:r>
                                </m:sub>
                              </m:sSub>
                            </m:e>
                          </m:mr>
                        </m:m>
                      </m:e>
                    </m:d>
                  </m:oMath>
                </a14:m>
                <a:r>
                  <a:rPr lang="en-US" sz="2000" dirty="0"/>
                  <a:t> </a:t>
                </a:r>
                <a14:m>
                  <m:oMath xmlns:m="http://schemas.openxmlformats.org/officeDocument/2006/math">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𝑎</m:t>
                                    </m:r>
                                    <m:r>
                                      <a:rPr lang="en-US" sz="2000" b="0" i="1" smtClean="0">
                                        <a:latin typeface="Cambria Math" panose="02040503050406030204" pitchFamily="18" charset="0"/>
                                      </a:rPr>
                                      <m:t>𝑔</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m:t>
                                    </m:r>
                                    <m:r>
                                      <a:rPr lang="en-US" sz="2000" i="1">
                                        <a:latin typeface="Cambria Math" panose="02040503050406030204" pitchFamily="18" charset="0"/>
                                      </a:rPr>
                                      <m:t>𝑔</m:t>
                                    </m:r>
                                  </m:sub>
                                </m:sSub>
                              </m:e>
                            </m:eqArr>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m:t>
                                </m:r>
                                <m:r>
                                  <a:rPr lang="en-US" sz="2000" i="1">
                                    <a:latin typeface="Cambria Math" panose="02040503050406030204" pitchFamily="18" charset="0"/>
                                  </a:rPr>
                                  <m:t>𝑔</m:t>
                                </m:r>
                              </m:sub>
                            </m:sSub>
                          </m:e>
                        </m:eqArr>
                      </m:e>
                    </m:d>
                  </m:oMath>
                </a14:m>
                <a:endParaRPr lang="en-US" sz="2000" dirty="0"/>
              </a:p>
            </p:txBody>
          </p:sp>
        </mc:Choice>
        <mc:Fallback xmlns="">
          <p:sp>
            <p:nvSpPr>
              <p:cNvPr id="8" name="TextBox 9">
                <a:extLst>
                  <a:ext uri="{FF2B5EF4-FFF2-40B4-BE49-F238E27FC236}">
                    <a16:creationId xmlns:a16="http://schemas.microsoft.com/office/drawing/2014/main" id="{635E5AB1-0FC6-4AD3-98B3-81FB3FB70B54}"/>
                  </a:ext>
                </a:extLst>
              </p:cNvPr>
              <p:cNvSpPr txBox="1">
                <a:spLocks noRot="1" noChangeAspect="1" noMove="1" noResize="1" noEditPoints="1" noAdjustHandles="1" noChangeArrowheads="1" noChangeShapeType="1" noTextEdit="1"/>
              </p:cNvSpPr>
              <p:nvPr/>
            </p:nvSpPr>
            <p:spPr>
              <a:xfrm>
                <a:off x="3099749" y="2921010"/>
                <a:ext cx="3439596" cy="981102"/>
              </a:xfrm>
              <a:prstGeom prst="rect">
                <a:avLst/>
              </a:prstGeom>
              <a:blipFill>
                <a:blip r:embed="rId2"/>
                <a:stretch>
                  <a:fillRect/>
                </a:stretch>
              </a:blipFill>
            </p:spPr>
            <p:txBody>
              <a:bodyPr/>
              <a:lstStyle/>
              <a:p>
                <a:r>
                  <a:rPr lang="en-US">
                    <a:noFill/>
                  </a:rPr>
                  <a:t> </a:t>
                </a:r>
              </a:p>
            </p:txBody>
          </p:sp>
        </mc:Fallback>
      </mc:AlternateContent>
      <p:sp>
        <p:nvSpPr>
          <p:cNvPr id="9" name="TextBox 10">
            <a:extLst>
              <a:ext uri="{FF2B5EF4-FFF2-40B4-BE49-F238E27FC236}">
                <a16:creationId xmlns:a16="http://schemas.microsoft.com/office/drawing/2014/main" id="{F0502D1E-C08A-4F07-BB92-E33EA0055B73}"/>
              </a:ext>
            </a:extLst>
          </p:cNvPr>
          <p:cNvSpPr txBox="1"/>
          <p:nvPr/>
        </p:nvSpPr>
        <p:spPr>
          <a:xfrm>
            <a:off x="7924800" y="3180728"/>
            <a:ext cx="681597" cy="461665"/>
          </a:xfrm>
          <a:prstGeom prst="rect">
            <a:avLst/>
          </a:prstGeom>
          <a:noFill/>
        </p:spPr>
        <p:txBody>
          <a:bodyPr wrap="none" rtlCol="0">
            <a:spAutoFit/>
          </a:bodyPr>
          <a:lstStyle/>
          <a:p>
            <a:r>
              <a:rPr lang="en-US" sz="2400" dirty="0"/>
              <a:t>(</a:t>
            </a:r>
            <a:r>
              <a:rPr lang="en-US" altLang="zh-CN" sz="2400" dirty="0"/>
              <a:t>28</a:t>
            </a:r>
            <a:r>
              <a:rPr lang="en-US" sz="2400" dirty="0"/>
              <a:t>)</a:t>
            </a:r>
          </a:p>
        </p:txBody>
      </p:sp>
      <mc:AlternateContent xmlns:mc="http://schemas.openxmlformats.org/markup-compatibility/2006" xmlns:a14="http://schemas.microsoft.com/office/drawing/2010/main">
        <mc:Choice Requires="a14">
          <p:sp>
            <p:nvSpPr>
              <p:cNvPr id="10" name="TextBox 11">
                <a:extLst>
                  <a:ext uri="{FF2B5EF4-FFF2-40B4-BE49-F238E27FC236}">
                    <a16:creationId xmlns:a16="http://schemas.microsoft.com/office/drawing/2014/main" id="{AA09F468-4919-4AA3-8832-7DA4533A7385}"/>
                  </a:ext>
                </a:extLst>
              </p:cNvPr>
              <p:cNvSpPr txBox="1"/>
              <p:nvPr/>
            </p:nvSpPr>
            <p:spPr>
              <a:xfrm>
                <a:off x="3335988" y="4093621"/>
                <a:ext cx="2762744" cy="307777"/>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r>
                              <m:rPr>
                                <m:sty m:val="p"/>
                              </m:rPr>
                              <a:rPr lang="en-US" altLang="zh-CN" sz="2000" i="1">
                                <a:latin typeface="Cambria Math" panose="02040503050406030204" pitchFamily="18" charset="0"/>
                              </a:rPr>
                              <m:t>ca</m:t>
                            </m:r>
                            <m:r>
                              <a:rPr lang="en-US" altLang="zh-CN" sz="2000" i="1">
                                <a:latin typeface="Cambria Math" panose="02040503050406030204" pitchFamily="18" charset="0"/>
                              </a:rPr>
                              <m:t>𝑝</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𝑦</m:t>
                            </m:r>
                          </m:e>
                          <m:sub>
                            <m:r>
                              <a:rPr lang="en-US" sz="2000" i="1">
                                <a:latin typeface="Cambria Math" panose="02040503050406030204" pitchFamily="18" charset="0"/>
                              </a:rPr>
                              <m:t>𝑎𝑏𝑐</m:t>
                            </m:r>
                          </m:sub>
                        </m:sSub>
                      </m:e>
                    </m:d>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𝑉𝐿𝐺</m:t>
                            </m:r>
                          </m:e>
                          <m:sub>
                            <m:r>
                              <a:rPr lang="en-US" sz="2000" i="1">
                                <a:latin typeface="Cambria Math" panose="02040503050406030204" pitchFamily="18" charset="0"/>
                              </a:rPr>
                              <m:t>𝑎𝑏𝑐</m:t>
                            </m:r>
                          </m:sub>
                        </m:sSub>
                      </m:e>
                    </m:d>
                  </m:oMath>
                </a14:m>
                <a:endParaRPr lang="en-US" sz="2000" dirty="0"/>
              </a:p>
            </p:txBody>
          </p:sp>
        </mc:Choice>
        <mc:Fallback xmlns="">
          <p:sp>
            <p:nvSpPr>
              <p:cNvPr id="10" name="TextBox 11">
                <a:extLst>
                  <a:ext uri="{FF2B5EF4-FFF2-40B4-BE49-F238E27FC236}">
                    <a16:creationId xmlns:a16="http://schemas.microsoft.com/office/drawing/2014/main" id="{AA09F468-4919-4AA3-8832-7DA4533A7385}"/>
                  </a:ext>
                </a:extLst>
              </p:cNvPr>
              <p:cNvSpPr txBox="1">
                <a:spLocks noRot="1" noChangeAspect="1" noMove="1" noResize="1" noEditPoints="1" noAdjustHandles="1" noChangeArrowheads="1" noChangeShapeType="1" noTextEdit="1"/>
              </p:cNvSpPr>
              <p:nvPr/>
            </p:nvSpPr>
            <p:spPr>
              <a:xfrm>
                <a:off x="3335988" y="4093621"/>
                <a:ext cx="2762744" cy="307777"/>
              </a:xfrm>
              <a:prstGeom prst="rect">
                <a:avLst/>
              </a:prstGeom>
              <a:blipFill>
                <a:blip r:embed="rId3"/>
                <a:stretch>
                  <a:fillRect t="-26000" b="-50000"/>
                </a:stretch>
              </a:blipFill>
            </p:spPr>
            <p:txBody>
              <a:bodyPr/>
              <a:lstStyle/>
              <a:p>
                <a:r>
                  <a:rPr lang="en-US">
                    <a:noFill/>
                  </a:rPr>
                  <a:t> </a:t>
                </a:r>
              </a:p>
            </p:txBody>
          </p:sp>
        </mc:Fallback>
      </mc:AlternateContent>
      <p:sp>
        <p:nvSpPr>
          <p:cNvPr id="11" name="TextBox 13">
            <a:extLst>
              <a:ext uri="{FF2B5EF4-FFF2-40B4-BE49-F238E27FC236}">
                <a16:creationId xmlns:a16="http://schemas.microsoft.com/office/drawing/2014/main" id="{D18D6062-67A6-41E6-8926-B66047ECC3B6}"/>
              </a:ext>
            </a:extLst>
          </p:cNvPr>
          <p:cNvSpPr txBox="1"/>
          <p:nvPr/>
        </p:nvSpPr>
        <p:spPr>
          <a:xfrm>
            <a:off x="7924800" y="3939733"/>
            <a:ext cx="681597" cy="461665"/>
          </a:xfrm>
          <a:prstGeom prst="rect">
            <a:avLst/>
          </a:prstGeom>
          <a:noFill/>
        </p:spPr>
        <p:txBody>
          <a:bodyPr wrap="none" rtlCol="0">
            <a:spAutoFit/>
          </a:bodyPr>
          <a:lstStyle/>
          <a:p>
            <a:r>
              <a:rPr lang="en-US" sz="2400" dirty="0"/>
              <a:t>(</a:t>
            </a:r>
            <a:r>
              <a:rPr lang="en-US" altLang="zh-CN" sz="2400" dirty="0"/>
              <a:t>29</a:t>
            </a:r>
            <a:r>
              <a:rPr lang="en-US" sz="2400" dirty="0"/>
              <a:t>)</a:t>
            </a:r>
          </a:p>
        </p:txBody>
      </p:sp>
      <p:sp>
        <p:nvSpPr>
          <p:cNvPr id="12" name="Rectangle 16">
            <a:extLst>
              <a:ext uri="{FF2B5EF4-FFF2-40B4-BE49-F238E27FC236}">
                <a16:creationId xmlns:a16="http://schemas.microsoft.com/office/drawing/2014/main" id="{2C7BF419-8408-4E1D-983D-3086387468AB}"/>
              </a:ext>
            </a:extLst>
          </p:cNvPr>
          <p:cNvSpPr/>
          <p:nvPr/>
        </p:nvSpPr>
        <p:spPr>
          <a:xfrm>
            <a:off x="114300" y="4627311"/>
            <a:ext cx="8915400" cy="430887"/>
          </a:xfrm>
          <a:prstGeom prst="rect">
            <a:avLst/>
          </a:prstGeom>
        </p:spPr>
        <p:txBody>
          <a:bodyPr wrap="square">
            <a:spAutoFit/>
          </a:bodyPr>
          <a:lstStyle/>
          <a:p>
            <a:pPr algn="just"/>
            <a:r>
              <a:rPr lang="en-US" sz="2200" dirty="0"/>
              <a:t>Applying the symmetrical component transformations</a:t>
            </a:r>
          </a:p>
        </p:txBody>
      </p:sp>
      <mc:AlternateContent xmlns:mc="http://schemas.openxmlformats.org/markup-compatibility/2006" xmlns:a14="http://schemas.microsoft.com/office/drawing/2010/main">
        <mc:Choice Requires="a14">
          <p:sp>
            <p:nvSpPr>
              <p:cNvPr id="13" name="TextBox 17">
                <a:extLst>
                  <a:ext uri="{FF2B5EF4-FFF2-40B4-BE49-F238E27FC236}">
                    <a16:creationId xmlns:a16="http://schemas.microsoft.com/office/drawing/2014/main" id="{32590C4D-DC60-4FD2-96F8-59F1EB28C1FD}"/>
                  </a:ext>
                </a:extLst>
              </p:cNvPr>
              <p:cNvSpPr txBox="1"/>
              <p:nvPr/>
            </p:nvSpPr>
            <p:spPr>
              <a:xfrm>
                <a:off x="1941066" y="5232710"/>
                <a:ext cx="5756961" cy="307777"/>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r>
                              <m:rPr>
                                <m:sty m:val="p"/>
                              </m:rPr>
                              <a:rPr lang="en-US" altLang="zh-CN" sz="2000" i="1">
                                <a:latin typeface="Cambria Math" panose="02040503050406030204" pitchFamily="18" charset="0"/>
                              </a:rPr>
                              <m:t>ca</m:t>
                            </m:r>
                            <m:r>
                              <a:rPr lang="en-US" altLang="zh-CN" sz="2000" i="1">
                                <a:latin typeface="Cambria Math" panose="02040503050406030204" pitchFamily="18" charset="0"/>
                              </a:rPr>
                              <m:t>𝑝</m:t>
                            </m:r>
                          </m:e>
                          <m:sub>
                            <m:r>
                              <a:rPr lang="en-US" altLang="zh-CN" sz="2000" i="1" smtClean="0">
                                <a:latin typeface="Cambria Math" panose="02040503050406030204" pitchFamily="18" charset="0"/>
                              </a:rPr>
                              <m:t>0</m:t>
                            </m:r>
                            <m:r>
                              <a:rPr lang="en-US" altLang="zh-CN" sz="2000" i="1">
                                <a:latin typeface="Cambria Math" panose="02040503050406030204" pitchFamily="18" charset="0"/>
                              </a:rPr>
                              <m:t>1</m:t>
                            </m:r>
                            <m:r>
                              <a:rPr lang="en-US" altLang="zh-CN" sz="2000" i="1" smtClean="0">
                                <a:latin typeface="Cambria Math" panose="02040503050406030204" pitchFamily="18" charset="0"/>
                              </a:rPr>
                              <m:t>2</m:t>
                            </m:r>
                          </m:sub>
                        </m:sSub>
                      </m:e>
                    </m:d>
                  </m:oMath>
                </a14:m>
                <a:r>
                  <a:rPr lang="en-US" sz="2000" dirty="0"/>
                  <a:t>=</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𝑆</m:t>
                            </m:r>
                          </m:sub>
                        </m:sSub>
                        <m:r>
                          <a:rPr lang="en-US" sz="2000" b="0" i="1" smtClean="0">
                            <a:latin typeface="Cambria Math" panose="02040503050406030204" pitchFamily="18" charset="0"/>
                          </a:rPr>
                          <m:t>]</m:t>
                        </m:r>
                      </m:e>
                      <m:sup>
                        <m:r>
                          <a:rPr lang="en-US" sz="2000" b="0" i="1" smtClean="0">
                            <a:latin typeface="Cambria Math" panose="02040503050406030204" pitchFamily="18" charset="0"/>
                          </a:rPr>
                          <m:t>−1</m:t>
                        </m:r>
                      </m:sup>
                    </m:sSup>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r>
                              <m:rPr>
                                <m:sty m:val="p"/>
                              </m:rPr>
                              <a:rPr lang="en-US" altLang="zh-CN" sz="2000" i="1">
                                <a:latin typeface="Cambria Math" panose="02040503050406030204" pitchFamily="18" charset="0"/>
                              </a:rPr>
                              <m:t>ca</m:t>
                            </m:r>
                            <m:r>
                              <a:rPr lang="en-US" altLang="zh-CN" sz="2000" i="1">
                                <a:latin typeface="Cambria Math" panose="02040503050406030204" pitchFamily="18" charset="0"/>
                              </a:rPr>
                              <m:t>𝑝</m:t>
                            </m:r>
                          </m:e>
                          <m:sub>
                            <m:r>
                              <a:rPr lang="en-US" sz="2000" i="1">
                                <a:latin typeface="Cambria Math" panose="02040503050406030204" pitchFamily="18" charset="0"/>
                              </a:rPr>
                              <m:t>𝑎𝑏𝑐</m:t>
                            </m:r>
                          </m:sub>
                        </m:sSub>
                      </m:e>
                    </m:d>
                    <m:r>
                      <m:rPr>
                        <m:nor/>
                      </m:rPr>
                      <a:rPr lang="en-US" sz="2000" dirty="0"/>
                      <m:t>=</m:t>
                    </m:r>
                    <m:sSup>
                      <m:sSupPr>
                        <m:ctrlPr>
                          <a:rPr lang="en-US" sz="2000" i="1">
                            <a:latin typeface="Cambria Math" panose="02040503050406030204" pitchFamily="18" charset="0"/>
                          </a:rPr>
                        </m:ctrlPr>
                      </m:sSupPr>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𝑆</m:t>
                            </m:r>
                          </m:sub>
                        </m:sSub>
                        <m:r>
                          <a:rPr lang="en-US" sz="2000" i="1">
                            <a:latin typeface="Cambria Math" panose="02040503050406030204" pitchFamily="18" charset="0"/>
                          </a:rPr>
                          <m:t>]</m:t>
                        </m:r>
                      </m:e>
                      <m:sup>
                        <m:r>
                          <a:rPr lang="en-US" sz="2000" i="1">
                            <a:latin typeface="Cambria Math" panose="02040503050406030204" pitchFamily="18" charset="0"/>
                          </a:rPr>
                          <m:t>−1</m:t>
                        </m:r>
                      </m:sup>
                    </m:sSup>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𝑦</m:t>
                            </m:r>
                          </m:e>
                          <m:sub>
                            <m:r>
                              <a:rPr lang="en-US" sz="2000" i="1">
                                <a:latin typeface="Cambria Math" panose="02040503050406030204" pitchFamily="18" charset="0"/>
                              </a:rPr>
                              <m:t>𝑎𝑏𝑐</m:t>
                            </m:r>
                          </m:sub>
                        </m:sSub>
                      </m:e>
                    </m:d>
                    <m:d>
                      <m:dPr>
                        <m:begChr m:val="["/>
                        <m:endChr m:val="]"/>
                        <m:ctrlPr>
                          <a:rPr lang="en-US" sz="2000" i="1">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𝑠</m:t>
                            </m:r>
                          </m:sub>
                        </m:sSub>
                      </m:e>
                    </m:d>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b="0" i="1" smtClean="0">
                                <a:latin typeface="Cambria Math" panose="02040503050406030204" pitchFamily="18" charset="0"/>
                              </a:rPr>
                              <m:t>012</m:t>
                            </m:r>
                          </m:sub>
                        </m:sSub>
                      </m:e>
                    </m:d>
                  </m:oMath>
                </a14:m>
                <a:endParaRPr lang="en-US" sz="2000" dirty="0"/>
              </a:p>
            </p:txBody>
          </p:sp>
        </mc:Choice>
        <mc:Fallback xmlns="">
          <p:sp>
            <p:nvSpPr>
              <p:cNvPr id="13" name="TextBox 17">
                <a:extLst>
                  <a:ext uri="{FF2B5EF4-FFF2-40B4-BE49-F238E27FC236}">
                    <a16:creationId xmlns:a16="http://schemas.microsoft.com/office/drawing/2014/main" id="{32590C4D-DC60-4FD2-96F8-59F1EB28C1FD}"/>
                  </a:ext>
                </a:extLst>
              </p:cNvPr>
              <p:cNvSpPr txBox="1">
                <a:spLocks noRot="1" noChangeAspect="1" noMove="1" noResize="1" noEditPoints="1" noAdjustHandles="1" noChangeArrowheads="1" noChangeShapeType="1" noTextEdit="1"/>
              </p:cNvSpPr>
              <p:nvPr/>
            </p:nvSpPr>
            <p:spPr>
              <a:xfrm>
                <a:off x="1941066" y="5232710"/>
                <a:ext cx="5756961" cy="307777"/>
              </a:xfrm>
              <a:prstGeom prst="rect">
                <a:avLst/>
              </a:prstGeom>
              <a:blipFill>
                <a:blip r:embed="rId4"/>
                <a:stretch>
                  <a:fillRect t="-25490" b="-49020"/>
                </a:stretch>
              </a:blipFill>
            </p:spPr>
            <p:txBody>
              <a:bodyPr/>
              <a:lstStyle/>
              <a:p>
                <a:r>
                  <a:rPr lang="en-US">
                    <a:noFill/>
                  </a:rPr>
                  <a:t> </a:t>
                </a:r>
              </a:p>
            </p:txBody>
          </p:sp>
        </mc:Fallback>
      </mc:AlternateContent>
      <p:sp>
        <p:nvSpPr>
          <p:cNvPr id="14" name="TextBox 19">
            <a:extLst>
              <a:ext uri="{FF2B5EF4-FFF2-40B4-BE49-F238E27FC236}">
                <a16:creationId xmlns:a16="http://schemas.microsoft.com/office/drawing/2014/main" id="{542CE61E-0635-4143-963A-7000D20C0818}"/>
              </a:ext>
            </a:extLst>
          </p:cNvPr>
          <p:cNvSpPr txBox="1"/>
          <p:nvPr/>
        </p:nvSpPr>
        <p:spPr>
          <a:xfrm>
            <a:off x="7924799" y="5155766"/>
            <a:ext cx="681597" cy="461665"/>
          </a:xfrm>
          <a:prstGeom prst="rect">
            <a:avLst/>
          </a:prstGeom>
          <a:noFill/>
        </p:spPr>
        <p:txBody>
          <a:bodyPr wrap="none" rtlCol="0">
            <a:spAutoFit/>
          </a:bodyPr>
          <a:lstStyle/>
          <a:p>
            <a:r>
              <a:rPr lang="en-US" sz="2400" dirty="0"/>
              <a:t>(</a:t>
            </a:r>
            <a:r>
              <a:rPr lang="en-US" altLang="zh-CN" sz="2400" dirty="0"/>
              <a:t>30</a:t>
            </a:r>
            <a:r>
              <a:rPr lang="en-US" sz="2400" dirty="0"/>
              <a:t>)</a:t>
            </a:r>
          </a:p>
        </p:txBody>
      </p:sp>
    </p:spTree>
    <p:extLst>
      <p:ext uri="{BB962C8B-B14F-4D97-AF65-F5344CB8AC3E}">
        <p14:creationId xmlns:p14="http://schemas.microsoft.com/office/powerpoint/2010/main" val="3156782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7F63CEA2-4E1B-4CE6-85C0-0F033A0140FA}"/>
              </a:ext>
            </a:extLst>
          </p:cNvPr>
          <p:cNvSpPr>
            <a:spLocks noGrp="1"/>
          </p:cNvSpPr>
          <p:nvPr>
            <p:ph type="title"/>
          </p:nvPr>
        </p:nvSpPr>
        <p:spPr>
          <a:xfrm>
            <a:off x="457200" y="431513"/>
            <a:ext cx="4193777" cy="584775"/>
          </a:xfrm>
          <a:prstGeom prst="rect">
            <a:avLst/>
          </a:prstGeom>
        </p:spPr>
        <p:txBody>
          <a:bodyPr wrap="none">
            <a:spAutoFit/>
          </a:bodyPr>
          <a:lstStyle/>
          <a:p>
            <a:r>
              <a:rPr lang="en-US" altLang="zh-CN" sz="3200" dirty="0"/>
              <a:t>Sequence Admittance</a:t>
            </a:r>
            <a:endParaRPr lang="en-US" sz="3200" dirty="0"/>
          </a:p>
        </p:txBody>
      </p:sp>
      <mc:AlternateContent xmlns:mc="http://schemas.openxmlformats.org/markup-compatibility/2006" xmlns:a14="http://schemas.microsoft.com/office/drawing/2010/main">
        <mc:Choice Requires="a14">
          <p:sp>
            <p:nvSpPr>
              <p:cNvPr id="7" name="TextBox 17">
                <a:extLst>
                  <a:ext uri="{FF2B5EF4-FFF2-40B4-BE49-F238E27FC236}">
                    <a16:creationId xmlns:a16="http://schemas.microsoft.com/office/drawing/2014/main" id="{3B33CCF6-45A9-4272-BFC2-94A94E0B8EF3}"/>
                  </a:ext>
                </a:extLst>
              </p:cNvPr>
              <p:cNvSpPr txBox="1"/>
              <p:nvPr/>
            </p:nvSpPr>
            <p:spPr>
              <a:xfrm>
                <a:off x="1693519" y="1232098"/>
                <a:ext cx="5756961" cy="307777"/>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r>
                              <m:rPr>
                                <m:sty m:val="p"/>
                              </m:rPr>
                              <a:rPr lang="en-US" altLang="zh-CN" sz="2000" i="1">
                                <a:latin typeface="Cambria Math" panose="02040503050406030204" pitchFamily="18" charset="0"/>
                              </a:rPr>
                              <m:t>ca</m:t>
                            </m:r>
                            <m:r>
                              <a:rPr lang="en-US" altLang="zh-CN" sz="2000" i="1">
                                <a:latin typeface="Cambria Math" panose="02040503050406030204" pitchFamily="18" charset="0"/>
                              </a:rPr>
                              <m:t>𝑝</m:t>
                            </m:r>
                          </m:e>
                          <m:sub>
                            <m:r>
                              <a:rPr lang="en-US" altLang="zh-CN" sz="2000" i="1" smtClean="0">
                                <a:latin typeface="Cambria Math" panose="02040503050406030204" pitchFamily="18" charset="0"/>
                              </a:rPr>
                              <m:t>0</m:t>
                            </m:r>
                            <m:r>
                              <a:rPr lang="en-US" altLang="zh-CN" sz="2000" i="1">
                                <a:latin typeface="Cambria Math" panose="02040503050406030204" pitchFamily="18" charset="0"/>
                              </a:rPr>
                              <m:t>1</m:t>
                            </m:r>
                            <m:r>
                              <a:rPr lang="en-US" altLang="zh-CN" sz="2000" i="1" smtClean="0">
                                <a:latin typeface="Cambria Math" panose="02040503050406030204" pitchFamily="18" charset="0"/>
                              </a:rPr>
                              <m:t>2</m:t>
                            </m:r>
                          </m:sub>
                        </m:sSub>
                      </m:e>
                    </m:d>
                  </m:oMath>
                </a14:m>
                <a:r>
                  <a:rPr lang="en-US" sz="2000" dirty="0"/>
                  <a:t>=</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𝑆</m:t>
                            </m:r>
                          </m:sub>
                        </m:sSub>
                        <m:r>
                          <a:rPr lang="en-US" sz="2000" b="0" i="1" smtClean="0">
                            <a:latin typeface="Cambria Math" panose="02040503050406030204" pitchFamily="18" charset="0"/>
                          </a:rPr>
                          <m:t>]</m:t>
                        </m:r>
                      </m:e>
                      <m:sup>
                        <m:r>
                          <a:rPr lang="en-US" sz="2000" b="0" i="1" smtClean="0">
                            <a:latin typeface="Cambria Math" panose="02040503050406030204" pitchFamily="18" charset="0"/>
                          </a:rPr>
                          <m:t>−1</m:t>
                        </m:r>
                      </m:sup>
                    </m:sSup>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r>
                              <m:rPr>
                                <m:sty m:val="p"/>
                              </m:rPr>
                              <a:rPr lang="en-US" altLang="zh-CN" sz="2000" i="1">
                                <a:latin typeface="Cambria Math" panose="02040503050406030204" pitchFamily="18" charset="0"/>
                              </a:rPr>
                              <m:t>ca</m:t>
                            </m:r>
                            <m:r>
                              <a:rPr lang="en-US" altLang="zh-CN" sz="2000" i="1">
                                <a:latin typeface="Cambria Math" panose="02040503050406030204" pitchFamily="18" charset="0"/>
                              </a:rPr>
                              <m:t>𝑝</m:t>
                            </m:r>
                          </m:e>
                          <m:sub>
                            <m:r>
                              <a:rPr lang="en-US" sz="2000" i="1">
                                <a:latin typeface="Cambria Math" panose="02040503050406030204" pitchFamily="18" charset="0"/>
                              </a:rPr>
                              <m:t>𝑎𝑏𝑐</m:t>
                            </m:r>
                          </m:sub>
                        </m:sSub>
                      </m:e>
                    </m:d>
                    <m:r>
                      <m:rPr>
                        <m:nor/>
                      </m:rPr>
                      <a:rPr lang="en-US" sz="2000" dirty="0"/>
                      <m:t>=</m:t>
                    </m:r>
                    <m:sSup>
                      <m:sSupPr>
                        <m:ctrlPr>
                          <a:rPr lang="en-US" sz="2000" i="1">
                            <a:latin typeface="Cambria Math" panose="02040503050406030204" pitchFamily="18" charset="0"/>
                          </a:rPr>
                        </m:ctrlPr>
                      </m:sSupPr>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𝑆</m:t>
                            </m:r>
                          </m:sub>
                        </m:sSub>
                        <m:r>
                          <a:rPr lang="en-US" sz="2000" i="1">
                            <a:latin typeface="Cambria Math" panose="02040503050406030204" pitchFamily="18" charset="0"/>
                          </a:rPr>
                          <m:t>]</m:t>
                        </m:r>
                      </m:e>
                      <m:sup>
                        <m:r>
                          <a:rPr lang="en-US" sz="2000" i="1">
                            <a:latin typeface="Cambria Math" panose="02040503050406030204" pitchFamily="18" charset="0"/>
                          </a:rPr>
                          <m:t>−1</m:t>
                        </m:r>
                      </m:sup>
                    </m:sSup>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𝑦</m:t>
                            </m:r>
                          </m:e>
                          <m:sub>
                            <m:r>
                              <a:rPr lang="en-US" sz="2000" i="1">
                                <a:latin typeface="Cambria Math" panose="02040503050406030204" pitchFamily="18" charset="0"/>
                              </a:rPr>
                              <m:t>𝑎𝑏𝑐</m:t>
                            </m:r>
                          </m:sub>
                        </m:sSub>
                      </m:e>
                    </m:d>
                    <m:d>
                      <m:dPr>
                        <m:begChr m:val="["/>
                        <m:endChr m:val="]"/>
                        <m:ctrlPr>
                          <a:rPr lang="en-US" sz="2000" i="1">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𝑠</m:t>
                            </m:r>
                          </m:sub>
                        </m:sSub>
                      </m:e>
                    </m:d>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b="0" i="1" smtClean="0">
                                <a:latin typeface="Cambria Math" panose="02040503050406030204" pitchFamily="18" charset="0"/>
                              </a:rPr>
                              <m:t>012</m:t>
                            </m:r>
                          </m:sub>
                        </m:sSub>
                      </m:e>
                    </m:d>
                  </m:oMath>
                </a14:m>
                <a:endParaRPr lang="en-US" sz="2000" dirty="0"/>
              </a:p>
            </p:txBody>
          </p:sp>
        </mc:Choice>
        <mc:Fallback xmlns="">
          <p:sp>
            <p:nvSpPr>
              <p:cNvPr id="7" name="TextBox 17">
                <a:extLst>
                  <a:ext uri="{FF2B5EF4-FFF2-40B4-BE49-F238E27FC236}">
                    <a16:creationId xmlns:a16="http://schemas.microsoft.com/office/drawing/2014/main" id="{3B33CCF6-45A9-4272-BFC2-94A94E0B8EF3}"/>
                  </a:ext>
                </a:extLst>
              </p:cNvPr>
              <p:cNvSpPr txBox="1">
                <a:spLocks noRot="1" noChangeAspect="1" noMove="1" noResize="1" noEditPoints="1" noAdjustHandles="1" noChangeArrowheads="1" noChangeShapeType="1" noTextEdit="1"/>
              </p:cNvSpPr>
              <p:nvPr/>
            </p:nvSpPr>
            <p:spPr>
              <a:xfrm>
                <a:off x="1693519" y="1232098"/>
                <a:ext cx="5756961" cy="307777"/>
              </a:xfrm>
              <a:prstGeom prst="rect">
                <a:avLst/>
              </a:prstGeom>
              <a:blipFill>
                <a:blip r:embed="rId2"/>
                <a:stretch>
                  <a:fillRect t="-25490" b="-49020"/>
                </a:stretch>
              </a:blipFill>
            </p:spPr>
            <p:txBody>
              <a:bodyPr/>
              <a:lstStyle/>
              <a:p>
                <a:r>
                  <a:rPr lang="en-US">
                    <a:noFill/>
                  </a:rPr>
                  <a:t> </a:t>
                </a:r>
              </a:p>
            </p:txBody>
          </p:sp>
        </mc:Fallback>
      </mc:AlternateContent>
      <p:sp>
        <p:nvSpPr>
          <p:cNvPr id="8" name="TextBox 19">
            <a:extLst>
              <a:ext uri="{FF2B5EF4-FFF2-40B4-BE49-F238E27FC236}">
                <a16:creationId xmlns:a16="http://schemas.microsoft.com/office/drawing/2014/main" id="{071671C3-8981-4487-9C18-4DC8EEB0A82D}"/>
              </a:ext>
            </a:extLst>
          </p:cNvPr>
          <p:cNvSpPr txBox="1"/>
          <p:nvPr/>
        </p:nvSpPr>
        <p:spPr>
          <a:xfrm>
            <a:off x="7888801" y="1186805"/>
            <a:ext cx="681597" cy="461665"/>
          </a:xfrm>
          <a:prstGeom prst="rect">
            <a:avLst/>
          </a:prstGeom>
          <a:noFill/>
        </p:spPr>
        <p:txBody>
          <a:bodyPr wrap="none" rtlCol="0">
            <a:spAutoFit/>
          </a:bodyPr>
          <a:lstStyle/>
          <a:p>
            <a:r>
              <a:rPr lang="en-US" sz="2400" dirty="0"/>
              <a:t>(</a:t>
            </a:r>
            <a:r>
              <a:rPr lang="en-US" altLang="zh-CN" sz="2400" dirty="0"/>
              <a:t>30</a:t>
            </a:r>
            <a:r>
              <a:rPr lang="en-US" sz="2400" dirty="0"/>
              <a:t>)</a:t>
            </a:r>
          </a:p>
        </p:txBody>
      </p:sp>
      <p:sp>
        <p:nvSpPr>
          <p:cNvPr id="9" name="Rectangle 4">
            <a:extLst>
              <a:ext uri="{FF2B5EF4-FFF2-40B4-BE49-F238E27FC236}">
                <a16:creationId xmlns:a16="http://schemas.microsoft.com/office/drawing/2014/main" id="{A0AE3496-FA7B-4604-BDAE-052369FBA7DB}"/>
              </a:ext>
            </a:extLst>
          </p:cNvPr>
          <p:cNvSpPr/>
          <p:nvPr/>
        </p:nvSpPr>
        <p:spPr>
          <a:xfrm>
            <a:off x="104446" y="1784350"/>
            <a:ext cx="9039554" cy="430887"/>
          </a:xfrm>
          <a:prstGeom prst="rect">
            <a:avLst/>
          </a:prstGeom>
        </p:spPr>
        <p:txBody>
          <a:bodyPr wrap="square">
            <a:spAutoFit/>
          </a:bodyPr>
          <a:lstStyle/>
          <a:p>
            <a:r>
              <a:rPr lang="en-US" sz="2200" dirty="0">
                <a:solidFill>
                  <a:srgbClr val="000000"/>
                </a:solidFill>
              </a:rPr>
              <a:t>From Equation (30), the sequence admittance matrix is given by</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0" name="TextBox 12">
                <a:extLst>
                  <a:ext uri="{FF2B5EF4-FFF2-40B4-BE49-F238E27FC236}">
                    <a16:creationId xmlns:a16="http://schemas.microsoft.com/office/drawing/2014/main" id="{837C14CB-E666-443E-B0C2-A291ACE37D5A}"/>
                  </a:ext>
                </a:extLst>
              </p:cNvPr>
              <p:cNvSpPr txBox="1"/>
              <p:nvPr/>
            </p:nvSpPr>
            <p:spPr>
              <a:xfrm>
                <a:off x="2248444" y="2437484"/>
                <a:ext cx="4751557" cy="815223"/>
              </a:xfrm>
              <a:prstGeom prst="rect">
                <a:avLst/>
              </a:prstGeom>
              <a:noFill/>
            </p:spPr>
            <p:txBody>
              <a:bodyPr wrap="none" lIns="0" tIns="0" rIns="0" bIns="0" rtlCol="0">
                <a:spAutoFit/>
              </a:bodyPr>
              <a:lstStyle/>
              <a:p>
                <a14:m>
                  <m:oMath xmlns:m="http://schemas.openxmlformats.org/officeDocument/2006/math">
                    <m:sSup>
                      <m:sSupPr>
                        <m:ctrlPr>
                          <a:rPr lang="en-US" sz="200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altLang="zh-CN" sz="2000" i="1">
                                    <a:latin typeface="Cambria Math" panose="02040503050406030204" pitchFamily="18" charset="0"/>
                                  </a:rPr>
                                  <m:t>y</m:t>
                                </m:r>
                              </m:e>
                              <m:sub>
                                <m:r>
                                  <a:rPr lang="en-US" altLang="zh-CN" sz="2000" i="1">
                                    <a:latin typeface="Cambria Math" panose="02040503050406030204" pitchFamily="18" charset="0"/>
                                  </a:rPr>
                                  <m:t>012</m:t>
                                </m:r>
                              </m:sub>
                            </m:sSub>
                          </m:e>
                        </m:d>
                        <m:r>
                          <a:rPr lang="en-US" altLang="zh-CN" sz="2000" i="1" smtClean="0">
                            <a:latin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𝑆</m:t>
                            </m:r>
                          </m:sub>
                        </m:sSub>
                        <m:r>
                          <a:rPr lang="en-US" sz="2000" i="1">
                            <a:latin typeface="Cambria Math" panose="02040503050406030204" pitchFamily="18" charset="0"/>
                          </a:rPr>
                          <m:t>]</m:t>
                        </m:r>
                      </m:e>
                      <m:sup>
                        <m:r>
                          <a:rPr lang="en-US" sz="2000" i="1">
                            <a:latin typeface="Cambria Math" panose="02040503050406030204" pitchFamily="18" charset="0"/>
                          </a:rPr>
                          <m:t>−1</m:t>
                        </m:r>
                      </m:sup>
                    </m:sSup>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𝑎𝑏𝑐</m:t>
                            </m:r>
                          </m:sub>
                        </m:sSub>
                      </m:e>
                    </m:d>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𝑠</m:t>
                            </m:r>
                          </m:sub>
                        </m:sSub>
                      </m:e>
                    </m:d>
                  </m:oMath>
                </a14:m>
                <a:r>
                  <a:rPr lang="en-US" sz="2000"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rPr>
                                    <m:t>00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i="1" smtClean="0">
                                      <a:latin typeface="Cambria Math" panose="02040503050406030204" pitchFamily="18" charset="0"/>
                                    </a:rPr>
                                    <m:t>0</m:t>
                                  </m:r>
                                  <m:r>
                                    <a:rPr lang="en-US" altLang="zh-CN" sz="2000" b="0" i="1" smtClean="0">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i="1" smtClean="0">
                                      <a:latin typeface="Cambria Math" panose="02040503050406030204" pitchFamily="18" charset="0"/>
                                    </a:rPr>
                                    <m:t>0</m:t>
                                  </m:r>
                                  <m:r>
                                    <a:rPr lang="en-US" altLang="zh-CN" sz="2000" b="0" i="1" smtClean="0">
                                      <a:latin typeface="Cambria Math" panose="02040503050406030204" pitchFamily="18" charset="0"/>
                                    </a:rPr>
                                    <m:t>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b="0" i="1" smtClean="0">
                                      <a:latin typeface="Cambria Math" panose="02040503050406030204" pitchFamily="18" charset="0"/>
                                    </a:rPr>
                                    <m:t>10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b="0" i="1" smtClean="0">
                                      <a:latin typeface="Cambria Math" panose="02040503050406030204" pitchFamily="18" charset="0"/>
                                    </a:rPr>
                                    <m:t>11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b="0" i="1" smtClean="0">
                                      <a:latin typeface="Cambria Math" panose="02040503050406030204" pitchFamily="18" charset="0"/>
                                    </a:rPr>
                                    <m:t>12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b="0" i="1" smtClean="0">
                                      <a:latin typeface="Cambria Math" panose="02040503050406030204" pitchFamily="18" charset="0"/>
                                    </a:rPr>
                                    <m:t>20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b="0" i="1" smtClean="0">
                                      <a:latin typeface="Cambria Math" panose="02040503050406030204" pitchFamily="18" charset="0"/>
                                    </a:rPr>
                                    <m:t>21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altLang="zh-CN" sz="2000" b="0" i="1" smtClean="0">
                                      <a:latin typeface="Cambria Math" panose="02040503050406030204" pitchFamily="18" charset="0"/>
                                    </a:rPr>
                                    <m:t>22</m:t>
                                  </m:r>
                                </m:sub>
                              </m:sSub>
                            </m:e>
                          </m:mr>
                        </m:m>
                      </m:e>
                    </m:d>
                  </m:oMath>
                </a14:m>
                <a:endParaRPr lang="en-US" sz="2000" dirty="0"/>
              </a:p>
            </p:txBody>
          </p:sp>
        </mc:Choice>
        <mc:Fallback xmlns="">
          <p:sp>
            <p:nvSpPr>
              <p:cNvPr id="10" name="TextBox 12">
                <a:extLst>
                  <a:ext uri="{FF2B5EF4-FFF2-40B4-BE49-F238E27FC236}">
                    <a16:creationId xmlns:a16="http://schemas.microsoft.com/office/drawing/2014/main" id="{837C14CB-E666-443E-B0C2-A291ACE37D5A}"/>
                  </a:ext>
                </a:extLst>
              </p:cNvPr>
              <p:cNvSpPr txBox="1">
                <a:spLocks noRot="1" noChangeAspect="1" noMove="1" noResize="1" noEditPoints="1" noAdjustHandles="1" noChangeArrowheads="1" noChangeShapeType="1" noTextEdit="1"/>
              </p:cNvSpPr>
              <p:nvPr/>
            </p:nvSpPr>
            <p:spPr>
              <a:xfrm>
                <a:off x="2248444" y="2437484"/>
                <a:ext cx="4751557" cy="815223"/>
              </a:xfrm>
              <a:prstGeom prst="rect">
                <a:avLst/>
              </a:prstGeom>
              <a:blipFill>
                <a:blip r:embed="rId3"/>
                <a:stretch>
                  <a:fillRect/>
                </a:stretch>
              </a:blipFill>
            </p:spPr>
            <p:txBody>
              <a:bodyPr/>
              <a:lstStyle/>
              <a:p>
                <a:r>
                  <a:rPr lang="en-US">
                    <a:noFill/>
                  </a:rPr>
                  <a:t> </a:t>
                </a:r>
              </a:p>
            </p:txBody>
          </p:sp>
        </mc:Fallback>
      </mc:AlternateContent>
      <p:sp>
        <p:nvSpPr>
          <p:cNvPr id="11" name="TextBox 15">
            <a:extLst>
              <a:ext uri="{FF2B5EF4-FFF2-40B4-BE49-F238E27FC236}">
                <a16:creationId xmlns:a16="http://schemas.microsoft.com/office/drawing/2014/main" id="{78214546-A029-4126-81D9-FCB9DC580186}"/>
              </a:ext>
            </a:extLst>
          </p:cNvPr>
          <p:cNvSpPr txBox="1"/>
          <p:nvPr/>
        </p:nvSpPr>
        <p:spPr>
          <a:xfrm>
            <a:off x="7888801" y="2462754"/>
            <a:ext cx="681597" cy="461665"/>
          </a:xfrm>
          <a:prstGeom prst="rect">
            <a:avLst/>
          </a:prstGeom>
          <a:noFill/>
        </p:spPr>
        <p:txBody>
          <a:bodyPr wrap="none" rtlCol="0">
            <a:spAutoFit/>
          </a:bodyPr>
          <a:lstStyle/>
          <a:p>
            <a:r>
              <a:rPr lang="en-US" sz="2400" dirty="0"/>
              <a:t>(</a:t>
            </a:r>
            <a:r>
              <a:rPr lang="en-US" altLang="zh-CN" sz="2400" dirty="0"/>
              <a:t>31</a:t>
            </a:r>
            <a:r>
              <a:rPr lang="en-US" sz="2400" dirty="0"/>
              <a:t>)</a:t>
            </a:r>
          </a:p>
        </p:txBody>
      </p:sp>
      <p:sp>
        <p:nvSpPr>
          <p:cNvPr id="12" name="Rectangle 5">
            <a:extLst>
              <a:ext uri="{FF2B5EF4-FFF2-40B4-BE49-F238E27FC236}">
                <a16:creationId xmlns:a16="http://schemas.microsoft.com/office/drawing/2014/main" id="{515788DE-CBCD-4665-A3CE-274B497FA7BB}"/>
              </a:ext>
            </a:extLst>
          </p:cNvPr>
          <p:cNvSpPr/>
          <p:nvPr/>
        </p:nvSpPr>
        <p:spPr>
          <a:xfrm>
            <a:off x="52222" y="3422024"/>
            <a:ext cx="9039554" cy="2123658"/>
          </a:xfrm>
          <a:prstGeom prst="rect">
            <a:avLst/>
          </a:prstGeom>
        </p:spPr>
        <p:txBody>
          <a:bodyPr wrap="square">
            <a:spAutoFit/>
          </a:bodyPr>
          <a:lstStyle/>
          <a:p>
            <a:pPr algn="just"/>
            <a:r>
              <a:rPr lang="en-US" sz="2200" dirty="0">
                <a:solidFill>
                  <a:srgbClr val="000000"/>
                </a:solidFill>
              </a:rPr>
              <a:t>For a three-phase overhead line with unsymmetrical spacing, the sequence admittance matrix will be full. That is, the off-diagonal terms will be nonzero. However, a three-phase underground line with three identical cables will only have the diagonal terms since there is no “mutual capacitance” between phases. In fact, the sequence admittances will be exactly the same as the phase admittances.</a:t>
            </a:r>
            <a:endParaRPr lang="en-US" sz="2200" dirty="0">
              <a:solidFill>
                <a:srgbClr val="000000"/>
              </a:solidFill>
              <a:effectLst/>
            </a:endParaRPr>
          </a:p>
        </p:txBody>
      </p:sp>
    </p:spTree>
    <p:extLst>
      <p:ext uri="{BB962C8B-B14F-4D97-AF65-F5344CB8AC3E}">
        <p14:creationId xmlns:p14="http://schemas.microsoft.com/office/powerpoint/2010/main" val="3808857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1">
            <a:extLst>
              <a:ext uri="{FF2B5EF4-FFF2-40B4-BE49-F238E27FC236}">
                <a16:creationId xmlns:a16="http://schemas.microsoft.com/office/drawing/2014/main" id="{F5A80C4B-087C-4E89-81C5-F4F9199AD138}"/>
              </a:ext>
            </a:extLst>
          </p:cNvPr>
          <p:cNvSpPr>
            <a:spLocks noGrp="1"/>
          </p:cNvSpPr>
          <p:nvPr>
            <p:ph type="title"/>
          </p:nvPr>
        </p:nvSpPr>
        <p:spPr>
          <a:xfrm>
            <a:off x="3429000" y="2590800"/>
            <a:ext cx="3352800" cy="1143000"/>
          </a:xfrm>
        </p:spPr>
        <p:txBody>
          <a:bodyPr/>
          <a:lstStyle/>
          <a:p>
            <a:r>
              <a:rPr lang="en-US" sz="4400" dirty="0"/>
              <a:t>Thank You!</a:t>
            </a:r>
          </a:p>
        </p:txBody>
      </p:sp>
    </p:spTree>
    <p:extLst>
      <p:ext uri="{BB962C8B-B14F-4D97-AF65-F5344CB8AC3E}">
        <p14:creationId xmlns:p14="http://schemas.microsoft.com/office/powerpoint/2010/main" val="3242583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143000"/>
          </a:xfrm>
        </p:spPr>
        <p:txBody>
          <a:bodyPr/>
          <a:lstStyle/>
          <a:p>
            <a:r>
              <a:rPr lang="en-US" sz="3200" dirty="0"/>
              <a:t>Shunt Admittance of Overhead and Underground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152400" y="1066800"/>
            <a:ext cx="8686800" cy="2246769"/>
          </a:xfrm>
          <a:prstGeom prst="rect">
            <a:avLst/>
          </a:prstGeom>
        </p:spPr>
        <p:txBody>
          <a:bodyPr wrap="square">
            <a:spAutoFit/>
          </a:bodyPr>
          <a:lstStyle/>
          <a:p>
            <a:pPr marL="342900" indent="-342900" algn="just">
              <a:buFont typeface="Arial" panose="020B0604020202020204" pitchFamily="34" charset="0"/>
              <a:buChar char="•"/>
            </a:pPr>
            <a:r>
              <a:rPr lang="en-US" sz="2000" dirty="0"/>
              <a:t>The shunt admittance of a line consists of the conductance and the capacitive </a:t>
            </a:r>
            <a:r>
              <a:rPr lang="en-US" sz="2000" dirty="0" err="1"/>
              <a:t>susceptance</a:t>
            </a:r>
            <a:r>
              <a:rPr lang="en-US" sz="2000" dirty="0"/>
              <a:t>. The conductance is usually ignored because it is very small compared to the capacitive </a:t>
            </a:r>
            <a:r>
              <a:rPr lang="en-US" sz="2000" dirty="0" err="1"/>
              <a:t>susceptance</a:t>
            </a:r>
            <a:r>
              <a:rPr lang="en-US" sz="2000" dirty="0"/>
              <a:t>. </a:t>
            </a:r>
          </a:p>
          <a:p>
            <a:pPr marL="342900" indent="-342900" algn="just">
              <a:buFont typeface="Arial" panose="020B0604020202020204" pitchFamily="34" charset="0"/>
              <a:buChar char="•"/>
            </a:pPr>
            <a:r>
              <a:rPr lang="en-US" sz="2000" dirty="0"/>
              <a:t>The capacitance of a line is the result of the potential difference between conductors. A charged conductor creates an electric field that emanates outward from the center of the conductor. Lines of equipotential are created that are concentric to the charged conductor. This is illustrated in Fig.1.</a:t>
            </a:r>
          </a:p>
        </p:txBody>
      </p:sp>
      <p:pic>
        <p:nvPicPr>
          <p:cNvPr id="7" name="Picture 6"/>
          <p:cNvPicPr>
            <a:picLocks noChangeAspect="1"/>
          </p:cNvPicPr>
          <p:nvPr/>
        </p:nvPicPr>
        <p:blipFill>
          <a:blip r:embed="rId2"/>
          <a:stretch>
            <a:fillRect/>
          </a:stretch>
        </p:blipFill>
        <p:spPr>
          <a:xfrm>
            <a:off x="2971800" y="3200400"/>
            <a:ext cx="2909221" cy="2881408"/>
          </a:xfrm>
          <a:prstGeom prst="rect">
            <a:avLst/>
          </a:prstGeom>
        </p:spPr>
      </p:pic>
      <p:sp>
        <p:nvSpPr>
          <p:cNvPr id="8" name="TextBox 7"/>
          <p:cNvSpPr txBox="1"/>
          <p:nvPr/>
        </p:nvSpPr>
        <p:spPr>
          <a:xfrm>
            <a:off x="6019800" y="4114800"/>
            <a:ext cx="2598086" cy="1015663"/>
          </a:xfrm>
          <a:prstGeom prst="rect">
            <a:avLst/>
          </a:prstGeom>
          <a:noFill/>
        </p:spPr>
        <p:txBody>
          <a:bodyPr wrap="square" rtlCol="0">
            <a:spAutoFit/>
          </a:bodyPr>
          <a:lstStyle/>
          <a:p>
            <a:pPr algn="ctr"/>
            <a:r>
              <a:rPr lang="en-US" sz="2000" dirty="0"/>
              <a:t>Fig.1 Electric field of a charged round conductor</a:t>
            </a:r>
          </a:p>
        </p:txBody>
      </p:sp>
    </p:spTree>
    <p:extLst>
      <p:ext uri="{BB962C8B-B14F-4D97-AF65-F5344CB8AC3E}">
        <p14:creationId xmlns:p14="http://schemas.microsoft.com/office/powerpoint/2010/main" val="1809801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153400" cy="1143000"/>
          </a:xfrm>
        </p:spPr>
        <p:txBody>
          <a:bodyPr/>
          <a:lstStyle/>
          <a:p>
            <a:r>
              <a:rPr lang="en-US" sz="3200" dirty="0"/>
              <a:t>Shunt Admittance of Overhead and Underground Lines</a:t>
            </a:r>
            <a:br>
              <a:rPr lang="en-US" sz="3200" dirty="0"/>
            </a:br>
            <a:endParaRPr lang="en-US" sz="3200" dirty="0"/>
          </a:p>
        </p:txBody>
      </p:sp>
      <p:sp>
        <p:nvSpPr>
          <p:cNvPr id="3" name="Content Placeholder 2"/>
          <p:cNvSpPr>
            <a:spLocks noGrp="1"/>
          </p:cNvSpPr>
          <p:nvPr>
            <p:ph idx="1"/>
          </p:nvPr>
        </p:nvSpPr>
        <p:spPr>
          <a:xfrm>
            <a:off x="304800" y="1066800"/>
            <a:ext cx="8458200" cy="4114800"/>
          </a:xfrm>
        </p:spPr>
        <p:txBody>
          <a:bodyPr/>
          <a:lstStyle/>
          <a:p>
            <a:pPr algn="just">
              <a:buClrTx/>
              <a:buFont typeface="Arial" panose="020B0604020202020204" pitchFamily="34" charset="0"/>
              <a:buChar char="•"/>
            </a:pPr>
            <a:r>
              <a:rPr lang="en-US" sz="2400" dirty="0">
                <a:solidFill>
                  <a:schemeClr val="tx1"/>
                </a:solidFill>
                <a:latin typeface="Times"/>
                <a:cs typeface="Times"/>
              </a:rPr>
              <a:t>In Fig.1, a difference of potential between two points (</a:t>
            </a:r>
            <a:r>
              <a:rPr lang="en-US" sz="2400" i="1" dirty="0">
                <a:solidFill>
                  <a:schemeClr val="tx1"/>
                </a:solidFill>
                <a:latin typeface="Times"/>
                <a:cs typeface="Times"/>
              </a:rPr>
              <a:t>P</a:t>
            </a:r>
            <a:r>
              <a:rPr lang="en-US" sz="2400" baseline="-25000" dirty="0">
                <a:solidFill>
                  <a:schemeClr val="tx1"/>
                </a:solidFill>
                <a:latin typeface="Times"/>
                <a:cs typeface="Times"/>
              </a:rPr>
              <a:t>1</a:t>
            </a:r>
            <a:r>
              <a:rPr lang="en-US" sz="2400" dirty="0">
                <a:solidFill>
                  <a:schemeClr val="tx1"/>
                </a:solidFill>
                <a:latin typeface="Times"/>
                <a:cs typeface="Times"/>
              </a:rPr>
              <a:t> and </a:t>
            </a:r>
            <a:r>
              <a:rPr lang="en-US" sz="2400" i="1" dirty="0">
                <a:solidFill>
                  <a:schemeClr val="tx1"/>
                </a:solidFill>
                <a:latin typeface="Times"/>
                <a:cs typeface="Times"/>
              </a:rPr>
              <a:t>P</a:t>
            </a:r>
            <a:r>
              <a:rPr lang="en-US" sz="2400" baseline="-25000" dirty="0">
                <a:solidFill>
                  <a:schemeClr val="tx1"/>
                </a:solidFill>
                <a:latin typeface="Times"/>
                <a:cs typeface="Times"/>
              </a:rPr>
              <a:t>2</a:t>
            </a:r>
            <a:r>
              <a:rPr lang="en-US" sz="2400" dirty="0">
                <a:solidFill>
                  <a:schemeClr val="tx1"/>
                </a:solidFill>
                <a:latin typeface="Times"/>
                <a:cs typeface="Times"/>
              </a:rPr>
              <a:t>) is a result of the electric field of the charged conductor. When the potential difference between the two points is known, then the capacitance between the two points can be computed. </a:t>
            </a:r>
          </a:p>
          <a:p>
            <a:pPr algn="just">
              <a:buClrTx/>
              <a:buFont typeface="Arial" panose="020B0604020202020204" pitchFamily="34" charset="0"/>
              <a:buChar char="•"/>
            </a:pPr>
            <a:r>
              <a:rPr lang="en-US" sz="2400" dirty="0">
                <a:solidFill>
                  <a:schemeClr val="tx1"/>
                </a:solidFill>
                <a:latin typeface="Times"/>
                <a:cs typeface="Times"/>
              </a:rPr>
              <a:t>If there are other charged conductors nearby, the potential difference between the two points will be a function of the distance to the other conductors and the charge on each conductor. The principle of superposition is used to compute the total voltage drop between two points and then the resulting capacitance between the points. </a:t>
            </a:r>
          </a:p>
          <a:p>
            <a:pPr algn="just">
              <a:buClrTx/>
              <a:buFont typeface="Arial" panose="020B0604020202020204" pitchFamily="34" charset="0"/>
              <a:buChar char="•"/>
            </a:pPr>
            <a:r>
              <a:rPr lang="en-US" sz="2400" dirty="0">
                <a:solidFill>
                  <a:schemeClr val="tx1"/>
                </a:solidFill>
                <a:latin typeface="Times"/>
                <a:cs typeface="Times"/>
              </a:rPr>
              <a:t>The points can be points in space or the surface of two conductors or the surface of a conductor and ground.</a:t>
            </a:r>
          </a:p>
          <a:p>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Tree>
    <p:extLst>
      <p:ext uri="{BB962C8B-B14F-4D97-AF65-F5344CB8AC3E}">
        <p14:creationId xmlns:p14="http://schemas.microsoft.com/office/powerpoint/2010/main" val="4082207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a:t>
            </a:r>
            <a:r>
              <a:rPr lang="en-US" altLang="zh-CN" sz="3200" dirty="0"/>
              <a:t>eneral Voltage Drop Equation </a:t>
            </a:r>
            <a:r>
              <a:rPr lang="en-US" sz="3200" dirty="0"/>
              <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81000" y="914400"/>
            <a:ext cx="8382000" cy="1446550"/>
          </a:xfrm>
          <a:prstGeom prst="rect">
            <a:avLst/>
          </a:prstGeom>
        </p:spPr>
        <p:txBody>
          <a:bodyPr wrap="square">
            <a:spAutoFit/>
          </a:bodyPr>
          <a:lstStyle/>
          <a:p>
            <a:pPr marL="342900" indent="-342900" algn="just">
              <a:buFont typeface="Arial" panose="020B0604020202020204" pitchFamily="34" charset="0"/>
              <a:buChar char="•"/>
            </a:pPr>
            <a:r>
              <a:rPr lang="en-US" sz="2200" dirty="0">
                <a:solidFill>
                  <a:srgbClr val="000000"/>
                </a:solidFill>
              </a:rPr>
              <a:t>Fig.2 shows an array of </a:t>
            </a:r>
            <a:r>
              <a:rPr lang="en-US" sz="2200" i="1" dirty="0">
                <a:solidFill>
                  <a:srgbClr val="000000"/>
                </a:solidFill>
              </a:rPr>
              <a:t>N</a:t>
            </a:r>
            <a:r>
              <a:rPr lang="en-US" sz="2200" dirty="0">
                <a:solidFill>
                  <a:srgbClr val="000000"/>
                </a:solidFill>
              </a:rPr>
              <a:t> positively charged solid round conductors. Each conductor has a unique uniform charge density of </a:t>
            </a:r>
            <a:r>
              <a:rPr lang="en-US" sz="2200" i="1" dirty="0">
                <a:solidFill>
                  <a:srgbClr val="000000"/>
                </a:solidFill>
              </a:rPr>
              <a:t>q</a:t>
            </a:r>
            <a:r>
              <a:rPr lang="en-US" sz="2200" dirty="0">
                <a:solidFill>
                  <a:srgbClr val="000000"/>
                </a:solidFill>
              </a:rPr>
              <a:t> </a:t>
            </a:r>
            <a:r>
              <a:rPr lang="en-US" sz="2200" dirty="0" err="1">
                <a:solidFill>
                  <a:srgbClr val="000000"/>
                </a:solidFill>
              </a:rPr>
              <a:t>cb</a:t>
            </a:r>
            <a:r>
              <a:rPr lang="en-US" sz="2200" dirty="0">
                <a:solidFill>
                  <a:srgbClr val="000000"/>
                </a:solidFill>
              </a:rPr>
              <a:t>/m.</a:t>
            </a:r>
          </a:p>
          <a:p>
            <a:pPr marL="342900" indent="-342900" algn="just">
              <a:buFont typeface="Arial" panose="020B0604020202020204" pitchFamily="34" charset="0"/>
              <a:buChar char="•"/>
            </a:pPr>
            <a:r>
              <a:rPr lang="en-US" sz="2200" dirty="0">
                <a:solidFill>
                  <a:srgbClr val="000000"/>
                </a:solidFill>
              </a:rPr>
              <a:t>The voltage drop between conductor </a:t>
            </a:r>
            <a:r>
              <a:rPr lang="en-US" sz="2200" i="1" dirty="0" err="1">
                <a:solidFill>
                  <a:srgbClr val="000000"/>
                </a:solidFill>
              </a:rPr>
              <a:t>i</a:t>
            </a:r>
            <a:r>
              <a:rPr lang="en-US" sz="2200" dirty="0">
                <a:solidFill>
                  <a:srgbClr val="000000"/>
                </a:solidFill>
              </a:rPr>
              <a:t> and conductor </a:t>
            </a:r>
            <a:r>
              <a:rPr lang="en-US" sz="2200" i="1" dirty="0">
                <a:solidFill>
                  <a:srgbClr val="000000"/>
                </a:solidFill>
              </a:rPr>
              <a:t>j</a:t>
            </a:r>
            <a:r>
              <a:rPr lang="en-US" sz="2200" dirty="0">
                <a:solidFill>
                  <a:srgbClr val="000000"/>
                </a:solidFill>
              </a:rPr>
              <a:t> as a result of all of the charged conductors is given by</a:t>
            </a:r>
          </a:p>
        </p:txBody>
      </p:sp>
      <p:pic>
        <p:nvPicPr>
          <p:cNvPr id="7" name="Picture 6"/>
          <p:cNvPicPr>
            <a:picLocks noChangeAspect="1"/>
          </p:cNvPicPr>
          <p:nvPr/>
        </p:nvPicPr>
        <p:blipFill>
          <a:blip r:embed="rId2"/>
          <a:stretch>
            <a:fillRect/>
          </a:stretch>
        </p:blipFill>
        <p:spPr>
          <a:xfrm>
            <a:off x="3276600" y="2971800"/>
            <a:ext cx="3088817" cy="2641882"/>
          </a:xfrm>
          <a:prstGeom prst="rect">
            <a:avLst/>
          </a:prstGeom>
        </p:spPr>
      </p:pic>
      <p:sp>
        <p:nvSpPr>
          <p:cNvPr id="8" name="TextBox 7"/>
          <p:cNvSpPr txBox="1"/>
          <p:nvPr/>
        </p:nvSpPr>
        <p:spPr>
          <a:xfrm>
            <a:off x="2133600" y="5638800"/>
            <a:ext cx="5174314" cy="400110"/>
          </a:xfrm>
          <a:prstGeom prst="rect">
            <a:avLst/>
          </a:prstGeom>
          <a:noFill/>
        </p:spPr>
        <p:txBody>
          <a:bodyPr wrap="square" rtlCol="0">
            <a:spAutoFit/>
          </a:bodyPr>
          <a:lstStyle/>
          <a:p>
            <a:pPr algn="ctr"/>
            <a:r>
              <a:rPr lang="en-US" sz="2000" dirty="0"/>
              <a:t>Fig.2 Array of round conductors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B247A49-3E92-46BF-8A93-4E578885E829}"/>
                  </a:ext>
                </a:extLst>
              </p:cNvPr>
              <p:cNvSpPr txBox="1"/>
              <p:nvPr/>
            </p:nvSpPr>
            <p:spPr>
              <a:xfrm>
                <a:off x="502166" y="2416413"/>
                <a:ext cx="8437182" cy="634469"/>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m:rPr>
                            <m:sty m:val="p"/>
                          </m:rPr>
                          <a:rPr lang="en-US" altLang="zh-CN" sz="2400" b="0" i="1">
                            <a:latin typeface="Cambria Math" panose="02040503050406030204" pitchFamily="18" charset="0"/>
                            <a:ea typeface="Cambria Math" panose="02040503050406030204" pitchFamily="18" charset="0"/>
                          </a:rPr>
                          <m:t>ij</m:t>
                        </m:r>
                      </m:sub>
                    </m:sSub>
                  </m:oMath>
                </a14:m>
                <a:r>
                  <a:rPr lang="en-US" sz="2400" dirty="0"/>
                  <a:t>=</a:t>
                </a:r>
                <a14:m>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𝜋𝜀</m:t>
                        </m:r>
                      </m:den>
                    </m:f>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𝑞</m:t>
                        </m:r>
                      </m:e>
                      <m:sub>
                        <m:r>
                          <a:rPr lang="en-US" sz="2400" i="1">
                            <a:latin typeface="Cambria Math" panose="02040503050406030204" pitchFamily="18" charset="0"/>
                          </a:rPr>
                          <m:t>1</m:t>
                        </m:r>
                      </m:sub>
                    </m:sSub>
                    <m:r>
                      <a:rPr lang="en-US" sz="2400" b="0" i="1" smtClean="0">
                        <a:latin typeface="Cambria Math" panose="02040503050406030204" pitchFamily="18" charset="0"/>
                      </a:rPr>
                      <m:t>∗</m:t>
                    </m:r>
                    <m:func>
                      <m:funcPr>
                        <m:ctrlPr>
                          <a:rPr lang="en-US" sz="2400" i="1" smtClean="0">
                            <a:latin typeface="Cambria Math" panose="02040503050406030204" pitchFamily="18" charset="0"/>
                          </a:rPr>
                        </m:ctrlPr>
                      </m:funcPr>
                      <m:fName>
                        <m:r>
                          <m:rPr>
                            <m:sty m:val="p"/>
                          </m:rPr>
                          <a:rPr lang="en-US" sz="2400" i="0" smtClean="0">
                            <a:latin typeface="Cambria Math" panose="02040503050406030204" pitchFamily="18" charset="0"/>
                          </a:rPr>
                          <m:t>ln</m:t>
                        </m:r>
                      </m:fName>
                      <m:e>
                        <m:f>
                          <m:fPr>
                            <m:ctrlPr>
                              <a:rPr lang="en-US" sz="240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𝑗</m:t>
                                </m:r>
                              </m:sub>
                            </m:sSub>
                          </m:num>
                          <m:den>
                            <m:sSub>
                              <m:sSubPr>
                                <m:ctrlPr>
                                  <a:rPr lang="en-US" sz="2400" i="1">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𝑖</m:t>
                                </m:r>
                              </m:sub>
                            </m:sSub>
                          </m:den>
                        </m:f>
                      </m:e>
                    </m:fun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b="0" i="1" smtClean="0">
                            <a:latin typeface="Cambria Math" panose="02040503050406030204" pitchFamily="18" charset="0"/>
                          </a:rPr>
                          <m:t>𝑖</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𝑗</m:t>
                                </m:r>
                              </m:sub>
                            </m:sSub>
                          </m:num>
                          <m:den>
                            <m:sSub>
                              <m:sSubPr>
                                <m:ctrlPr>
                                  <a:rPr lang="en-US" sz="2400" i="1">
                                    <a:latin typeface="Cambria Math" panose="02040503050406030204" pitchFamily="18" charset="0"/>
                                  </a:rPr>
                                </m:ctrlPr>
                              </m:sSubPr>
                              <m:e>
                                <m:r>
                                  <a:rPr lang="en-US" sz="2400" b="0" i="1" smtClean="0">
                                    <a:latin typeface="Cambria Math" panose="02040503050406030204" pitchFamily="18" charset="0"/>
                                  </a:rPr>
                                  <m:t>𝑅</m:t>
                                </m:r>
                                <m:r>
                                  <a:rPr lang="en-US" sz="2400" i="1">
                                    <a:latin typeface="Cambria Math" panose="02040503050406030204" pitchFamily="18" charset="0"/>
                                    <a:ea typeface="Cambria Math" panose="02040503050406030204" pitchFamily="18" charset="0"/>
                                  </a:rPr>
                                  <m:t>𝐷</m:t>
                                </m:r>
                              </m:e>
                              <m:sub>
                                <m:r>
                                  <a:rPr lang="en-US" sz="2400" i="1">
                                    <a:latin typeface="Cambria Math" panose="02040503050406030204" pitchFamily="18" charset="0"/>
                                    <a:ea typeface="Cambria Math" panose="02040503050406030204" pitchFamily="18" charset="0"/>
                                  </a:rPr>
                                  <m:t>𝑖</m:t>
                                </m:r>
                              </m:sub>
                            </m:sSub>
                          </m:den>
                        </m:f>
                      </m:e>
                    </m:fun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b="0" i="1" smtClean="0">
                            <a:latin typeface="Cambria Math" panose="02040503050406030204" pitchFamily="18" charset="0"/>
                          </a:rPr>
                          <m:t>𝑗</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b="0" i="1" smtClean="0">
                                    <a:latin typeface="Cambria Math" panose="02040503050406030204" pitchFamily="18" charset="0"/>
                                  </a:rPr>
                                  <m:t>𝑅</m:t>
                                </m:r>
                                <m:r>
                                  <a:rPr lang="en-US" sz="2400" i="1">
                                    <a:latin typeface="Cambria Math" panose="02040503050406030204" pitchFamily="18" charset="0"/>
                                    <a:ea typeface="Cambria Math" panose="02040503050406030204" pitchFamily="18" charset="0"/>
                                  </a:rPr>
                                  <m:t>𝐷</m:t>
                                </m:r>
                              </m:e>
                              <m:sub>
                                <m:r>
                                  <a:rPr lang="en-US" sz="2400" i="1">
                                    <a:latin typeface="Cambria Math" panose="02040503050406030204" pitchFamily="18" charset="0"/>
                                    <a:ea typeface="Cambria Math" panose="02040503050406030204" pitchFamily="18" charset="0"/>
                                  </a:rPr>
                                  <m:t>𝑗</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𝑖𝑗</m:t>
                                </m:r>
                              </m:sub>
                            </m:sSub>
                          </m:den>
                        </m:f>
                      </m:e>
                    </m:fun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b="0" i="1" smtClean="0">
                            <a:latin typeface="Cambria Math" panose="02040503050406030204" pitchFamily="18" charset="0"/>
                          </a:rPr>
                          <m:t>𝑁</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𝑁</m:t>
                                </m:r>
                                <m:r>
                                  <a:rPr lang="en-US" sz="2400" i="1">
                                    <a:latin typeface="Cambria Math" panose="02040503050406030204" pitchFamily="18" charset="0"/>
                                    <a:ea typeface="Cambria Math" panose="02040503050406030204" pitchFamily="18" charset="0"/>
                                  </a:rPr>
                                  <m:t>𝑗</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𝑁</m:t>
                                </m:r>
                                <m:r>
                                  <a:rPr lang="en-US" sz="2400" i="1">
                                    <a:latin typeface="Cambria Math" panose="02040503050406030204" pitchFamily="18" charset="0"/>
                                    <a:ea typeface="Cambria Math" panose="02040503050406030204" pitchFamily="18" charset="0"/>
                                  </a:rPr>
                                  <m:t>𝑖</m:t>
                                </m:r>
                              </m:sub>
                            </m:sSub>
                          </m:den>
                        </m:f>
                      </m:e>
                    </m:func>
                    <m:r>
                      <a:rPr lang="en-US" sz="2400" b="0" i="1" smtClean="0">
                        <a:latin typeface="Cambria Math" panose="02040503050406030204" pitchFamily="18" charset="0"/>
                        <a:ea typeface="Cambria Math" panose="02040503050406030204" pitchFamily="18" charset="0"/>
                      </a:rPr>
                      <m:t>)</m:t>
                    </m:r>
                  </m:oMath>
                </a14:m>
                <a:endParaRPr lang="en-US" sz="2400" dirty="0"/>
              </a:p>
            </p:txBody>
          </p:sp>
        </mc:Choice>
        <mc:Fallback xmlns="">
          <p:sp>
            <p:nvSpPr>
              <p:cNvPr id="9" name="TextBox 8">
                <a:extLst>
                  <a:ext uri="{FF2B5EF4-FFF2-40B4-BE49-F238E27FC236}">
                    <a16:creationId xmlns:a16="http://schemas.microsoft.com/office/drawing/2014/main" id="{9B247A49-3E92-46BF-8A93-4E578885E829}"/>
                  </a:ext>
                </a:extLst>
              </p:cNvPr>
              <p:cNvSpPr txBox="1">
                <a:spLocks noRot="1" noChangeAspect="1" noMove="1" noResize="1" noEditPoints="1" noAdjustHandles="1" noChangeArrowheads="1" noChangeShapeType="1" noTextEdit="1"/>
              </p:cNvSpPr>
              <p:nvPr/>
            </p:nvSpPr>
            <p:spPr>
              <a:xfrm>
                <a:off x="502166" y="2416413"/>
                <a:ext cx="8437182" cy="634469"/>
              </a:xfrm>
              <a:prstGeom prst="rect">
                <a:avLst/>
              </a:prstGeom>
              <a:blipFill>
                <a:blip r:embed="rId3"/>
                <a:stretch>
                  <a:fillRect b="-2885"/>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897ACE15-91C9-4D58-B31D-E0360E79ADBE}"/>
              </a:ext>
            </a:extLst>
          </p:cNvPr>
          <p:cNvSpPr txBox="1"/>
          <p:nvPr/>
        </p:nvSpPr>
        <p:spPr>
          <a:xfrm>
            <a:off x="8325815" y="3224541"/>
            <a:ext cx="526106" cy="461665"/>
          </a:xfrm>
          <a:prstGeom prst="rect">
            <a:avLst/>
          </a:prstGeom>
          <a:noFill/>
        </p:spPr>
        <p:txBody>
          <a:bodyPr wrap="none" rtlCol="0">
            <a:spAutoFit/>
          </a:bodyPr>
          <a:lstStyle/>
          <a:p>
            <a:r>
              <a:rPr lang="en-US" sz="2400" dirty="0"/>
              <a:t>(1)</a:t>
            </a:r>
          </a:p>
        </p:txBody>
      </p:sp>
    </p:spTree>
    <p:extLst>
      <p:ext uri="{BB962C8B-B14F-4D97-AF65-F5344CB8AC3E}">
        <p14:creationId xmlns:p14="http://schemas.microsoft.com/office/powerpoint/2010/main" val="130708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a:t>
            </a:r>
            <a:r>
              <a:rPr lang="en-US" altLang="zh-CN" sz="3200" dirty="0"/>
              <a:t>eneral Voltage Drop Equation </a:t>
            </a:r>
            <a:r>
              <a:rPr lang="en-US" sz="3200" dirty="0"/>
              <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49E7A895-42EC-4D10-811B-09DFF1A3D7C9}"/>
                  </a:ext>
                </a:extLst>
              </p:cNvPr>
              <p:cNvSpPr txBox="1"/>
              <p:nvPr/>
            </p:nvSpPr>
            <p:spPr>
              <a:xfrm>
                <a:off x="533400" y="838200"/>
                <a:ext cx="8437182" cy="634469"/>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m:rPr>
                            <m:sty m:val="p"/>
                          </m:rPr>
                          <a:rPr lang="en-US" altLang="zh-CN" sz="2400" b="0" i="1">
                            <a:latin typeface="Cambria Math" panose="02040503050406030204" pitchFamily="18" charset="0"/>
                            <a:ea typeface="Cambria Math" panose="02040503050406030204" pitchFamily="18" charset="0"/>
                          </a:rPr>
                          <m:t>ij</m:t>
                        </m:r>
                      </m:sub>
                    </m:sSub>
                  </m:oMath>
                </a14:m>
                <a:r>
                  <a:rPr lang="en-US" sz="2400" dirty="0"/>
                  <a:t>=</a:t>
                </a:r>
                <a14:m>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𝜋𝜀</m:t>
                        </m:r>
                      </m:den>
                    </m:f>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𝑞</m:t>
                        </m:r>
                      </m:e>
                      <m:sub>
                        <m:r>
                          <a:rPr lang="en-US" sz="2400" i="1">
                            <a:latin typeface="Cambria Math" panose="02040503050406030204" pitchFamily="18" charset="0"/>
                          </a:rPr>
                          <m:t>1</m:t>
                        </m:r>
                      </m:sub>
                    </m:sSub>
                    <m:r>
                      <a:rPr lang="en-US" sz="2400" b="0" i="1" smtClean="0">
                        <a:latin typeface="Cambria Math" panose="02040503050406030204" pitchFamily="18" charset="0"/>
                      </a:rPr>
                      <m:t>∗</m:t>
                    </m:r>
                    <m:func>
                      <m:funcPr>
                        <m:ctrlPr>
                          <a:rPr lang="en-US" sz="2400" i="1" smtClean="0">
                            <a:latin typeface="Cambria Math" panose="02040503050406030204" pitchFamily="18" charset="0"/>
                          </a:rPr>
                        </m:ctrlPr>
                      </m:funcPr>
                      <m:fName>
                        <m:r>
                          <m:rPr>
                            <m:sty m:val="p"/>
                          </m:rPr>
                          <a:rPr lang="en-US" sz="2400" i="0" smtClean="0">
                            <a:latin typeface="Cambria Math" panose="02040503050406030204" pitchFamily="18" charset="0"/>
                          </a:rPr>
                          <m:t>ln</m:t>
                        </m:r>
                      </m:fName>
                      <m:e>
                        <m:f>
                          <m:fPr>
                            <m:ctrlPr>
                              <a:rPr lang="en-US" sz="240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𝑗</m:t>
                                </m:r>
                              </m:sub>
                            </m:sSub>
                          </m:num>
                          <m:den>
                            <m:sSub>
                              <m:sSubPr>
                                <m:ctrlPr>
                                  <a:rPr lang="en-US" sz="2400" i="1">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𝑖</m:t>
                                </m:r>
                              </m:sub>
                            </m:sSub>
                          </m:den>
                        </m:f>
                      </m:e>
                    </m:fun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b="0" i="1" smtClean="0">
                            <a:latin typeface="Cambria Math" panose="02040503050406030204" pitchFamily="18" charset="0"/>
                          </a:rPr>
                          <m:t>𝑖</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𝑗</m:t>
                                </m:r>
                              </m:sub>
                            </m:sSub>
                          </m:num>
                          <m:den>
                            <m:sSub>
                              <m:sSubPr>
                                <m:ctrlPr>
                                  <a:rPr lang="en-US" sz="2400" i="1">
                                    <a:latin typeface="Cambria Math" panose="02040503050406030204" pitchFamily="18" charset="0"/>
                                  </a:rPr>
                                </m:ctrlPr>
                              </m:sSubPr>
                              <m:e>
                                <m:r>
                                  <a:rPr lang="en-US" sz="2400" b="0" i="1" smtClean="0">
                                    <a:latin typeface="Cambria Math" panose="02040503050406030204" pitchFamily="18" charset="0"/>
                                  </a:rPr>
                                  <m:t>𝑅</m:t>
                                </m:r>
                                <m:r>
                                  <a:rPr lang="en-US" sz="2400" i="1">
                                    <a:latin typeface="Cambria Math" panose="02040503050406030204" pitchFamily="18" charset="0"/>
                                    <a:ea typeface="Cambria Math" panose="02040503050406030204" pitchFamily="18" charset="0"/>
                                  </a:rPr>
                                  <m:t>𝐷</m:t>
                                </m:r>
                              </m:e>
                              <m:sub>
                                <m:r>
                                  <a:rPr lang="en-US" sz="2400" i="1">
                                    <a:latin typeface="Cambria Math" panose="02040503050406030204" pitchFamily="18" charset="0"/>
                                    <a:ea typeface="Cambria Math" panose="02040503050406030204" pitchFamily="18" charset="0"/>
                                  </a:rPr>
                                  <m:t>𝑖</m:t>
                                </m:r>
                              </m:sub>
                            </m:sSub>
                          </m:den>
                        </m:f>
                      </m:e>
                    </m:fun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b="0" i="1" smtClean="0">
                            <a:latin typeface="Cambria Math" panose="02040503050406030204" pitchFamily="18" charset="0"/>
                          </a:rPr>
                          <m:t>𝑗</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b="0" i="1" smtClean="0">
                                    <a:latin typeface="Cambria Math" panose="02040503050406030204" pitchFamily="18" charset="0"/>
                                  </a:rPr>
                                  <m:t>𝑅</m:t>
                                </m:r>
                                <m:r>
                                  <a:rPr lang="en-US" sz="2400" i="1">
                                    <a:latin typeface="Cambria Math" panose="02040503050406030204" pitchFamily="18" charset="0"/>
                                    <a:ea typeface="Cambria Math" panose="02040503050406030204" pitchFamily="18" charset="0"/>
                                  </a:rPr>
                                  <m:t>𝐷</m:t>
                                </m:r>
                              </m:e>
                              <m:sub>
                                <m:r>
                                  <a:rPr lang="en-US" sz="2400" i="1">
                                    <a:latin typeface="Cambria Math" panose="02040503050406030204" pitchFamily="18" charset="0"/>
                                    <a:ea typeface="Cambria Math" panose="02040503050406030204" pitchFamily="18" charset="0"/>
                                  </a:rPr>
                                  <m:t>𝑗</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𝑖𝑗</m:t>
                                </m:r>
                              </m:sub>
                            </m:sSub>
                          </m:den>
                        </m:f>
                      </m:e>
                    </m:fun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b="0" i="1" smtClean="0">
                            <a:latin typeface="Cambria Math" panose="02040503050406030204" pitchFamily="18" charset="0"/>
                          </a:rPr>
                          <m:t>𝑁</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𝑁</m:t>
                                </m:r>
                                <m:r>
                                  <a:rPr lang="en-US" sz="2400" i="1">
                                    <a:latin typeface="Cambria Math" panose="02040503050406030204" pitchFamily="18" charset="0"/>
                                    <a:ea typeface="Cambria Math" panose="02040503050406030204" pitchFamily="18" charset="0"/>
                                  </a:rPr>
                                  <m:t>𝑗</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𝑁</m:t>
                                </m:r>
                                <m:r>
                                  <a:rPr lang="en-US" sz="2400" i="1">
                                    <a:latin typeface="Cambria Math" panose="02040503050406030204" pitchFamily="18" charset="0"/>
                                    <a:ea typeface="Cambria Math" panose="02040503050406030204" pitchFamily="18" charset="0"/>
                                  </a:rPr>
                                  <m:t>𝑖</m:t>
                                </m:r>
                              </m:sub>
                            </m:sSub>
                          </m:den>
                        </m:f>
                      </m:e>
                    </m:func>
                    <m:r>
                      <a:rPr lang="en-US" sz="2400" b="0" i="1" smtClean="0">
                        <a:latin typeface="Cambria Math" panose="02040503050406030204" pitchFamily="18" charset="0"/>
                        <a:ea typeface="Cambria Math" panose="02040503050406030204" pitchFamily="18" charset="0"/>
                      </a:rPr>
                      <m:t>)</m:t>
                    </m:r>
                  </m:oMath>
                </a14:m>
                <a:endParaRPr lang="en-US" sz="2400" dirty="0"/>
              </a:p>
            </p:txBody>
          </p:sp>
        </mc:Choice>
        <mc:Fallback xmlns="">
          <p:sp>
            <p:nvSpPr>
              <p:cNvPr id="6" name="TextBox 8">
                <a:extLst>
                  <a:ext uri="{FF2B5EF4-FFF2-40B4-BE49-F238E27FC236}">
                    <a16:creationId xmlns:a16="http://schemas.microsoft.com/office/drawing/2014/main" id="{49E7A895-42EC-4D10-811B-09DFF1A3D7C9}"/>
                  </a:ext>
                </a:extLst>
              </p:cNvPr>
              <p:cNvSpPr txBox="1">
                <a:spLocks noRot="1" noChangeAspect="1" noMove="1" noResize="1" noEditPoints="1" noAdjustHandles="1" noChangeArrowheads="1" noChangeShapeType="1" noTextEdit="1"/>
              </p:cNvSpPr>
              <p:nvPr/>
            </p:nvSpPr>
            <p:spPr>
              <a:xfrm>
                <a:off x="533400" y="838200"/>
                <a:ext cx="8437182" cy="634469"/>
              </a:xfrm>
              <a:prstGeom prst="rect">
                <a:avLst/>
              </a:prstGeom>
              <a:blipFill>
                <a:blip r:embed="rId2"/>
                <a:stretch>
                  <a:fillRect b="-1923"/>
                </a:stretch>
              </a:blipFill>
            </p:spPr>
            <p:txBody>
              <a:bodyPr/>
              <a:lstStyle/>
              <a:p>
                <a:r>
                  <a:rPr lang="en-US">
                    <a:noFill/>
                  </a:rPr>
                  <a:t> </a:t>
                </a:r>
              </a:p>
            </p:txBody>
          </p:sp>
        </mc:Fallback>
      </mc:AlternateContent>
      <p:sp>
        <p:nvSpPr>
          <p:cNvPr id="7" name="TextBox 9">
            <a:extLst>
              <a:ext uri="{FF2B5EF4-FFF2-40B4-BE49-F238E27FC236}">
                <a16:creationId xmlns:a16="http://schemas.microsoft.com/office/drawing/2014/main" id="{C4340B7B-0AEC-460E-887D-FD1318093A94}"/>
              </a:ext>
            </a:extLst>
          </p:cNvPr>
          <p:cNvSpPr txBox="1"/>
          <p:nvPr/>
        </p:nvSpPr>
        <p:spPr>
          <a:xfrm>
            <a:off x="8423747" y="1486311"/>
            <a:ext cx="526106" cy="461665"/>
          </a:xfrm>
          <a:prstGeom prst="rect">
            <a:avLst/>
          </a:prstGeom>
          <a:noFill/>
        </p:spPr>
        <p:txBody>
          <a:bodyPr wrap="none" rtlCol="0">
            <a:spAutoFit/>
          </a:bodyPr>
          <a:lstStyle/>
          <a:p>
            <a:r>
              <a:rPr lang="en-US" sz="2400" dirty="0"/>
              <a:t>(1)</a:t>
            </a:r>
          </a:p>
        </p:txBody>
      </p:sp>
      <p:sp>
        <p:nvSpPr>
          <p:cNvPr id="8" name="Rectangle 1">
            <a:extLst>
              <a:ext uri="{FF2B5EF4-FFF2-40B4-BE49-F238E27FC236}">
                <a16:creationId xmlns:a16="http://schemas.microsoft.com/office/drawing/2014/main" id="{156E5D51-4D55-4B2B-85C1-58D8B5D7A5B2}"/>
              </a:ext>
            </a:extLst>
          </p:cNvPr>
          <p:cNvSpPr/>
          <p:nvPr/>
        </p:nvSpPr>
        <p:spPr>
          <a:xfrm>
            <a:off x="514815" y="1987484"/>
            <a:ext cx="8665782" cy="430887"/>
          </a:xfrm>
          <a:prstGeom prst="rect">
            <a:avLst/>
          </a:prstGeom>
        </p:spPr>
        <p:txBody>
          <a:bodyPr wrap="square">
            <a:spAutoFit/>
          </a:bodyPr>
          <a:lstStyle/>
          <a:p>
            <a:r>
              <a:rPr lang="en-US" sz="2200" dirty="0">
                <a:solidFill>
                  <a:srgbClr val="000000"/>
                </a:solidFill>
              </a:rPr>
              <a:t>Equation (1) can be written in a general form </a:t>
            </a:r>
            <a:r>
              <a:rPr lang="en-US" altLang="zh-CN" sz="2200" dirty="0">
                <a:solidFill>
                  <a:srgbClr val="000000"/>
                </a:solidFill>
              </a:rPr>
              <a:t>as</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9" name="TextBox 10">
                <a:extLst>
                  <a:ext uri="{FF2B5EF4-FFF2-40B4-BE49-F238E27FC236}">
                    <a16:creationId xmlns:a16="http://schemas.microsoft.com/office/drawing/2014/main" id="{ECDE18DF-002D-4073-A1A7-37E6A299B51B}"/>
                  </a:ext>
                </a:extLst>
              </p:cNvPr>
              <p:cNvSpPr txBox="1"/>
              <p:nvPr/>
            </p:nvSpPr>
            <p:spPr>
              <a:xfrm>
                <a:off x="3346221" y="2491863"/>
                <a:ext cx="2978379" cy="597343"/>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m:rPr>
                            <m:sty m:val="p"/>
                          </m:rPr>
                          <a:rPr lang="en-US" altLang="zh-CN" sz="2400" b="0" i="1">
                            <a:latin typeface="Cambria Math" panose="02040503050406030204" pitchFamily="18" charset="0"/>
                            <a:ea typeface="Cambria Math" panose="02040503050406030204" pitchFamily="18" charset="0"/>
                          </a:rPr>
                          <m:t>ij</m:t>
                        </m:r>
                      </m:sub>
                    </m:sSub>
                  </m:oMath>
                </a14:m>
                <a:r>
                  <a:rPr lang="en-US" sz="2400" dirty="0"/>
                  <a:t>=</a:t>
                </a:r>
                <a14:m>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𝜋𝜀</m:t>
                        </m:r>
                      </m:den>
                    </m:f>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𝑁</m:t>
                        </m:r>
                      </m:sup>
                      <m:e>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i="1">
                                <a:latin typeface="Cambria Math" panose="02040503050406030204" pitchFamily="18" charset="0"/>
                              </a:rPr>
                              <m:t>𝑁</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𝑛</m:t>
                                    </m:r>
                                    <m:r>
                                      <a:rPr lang="en-US" sz="2400" i="1">
                                        <a:latin typeface="Cambria Math" panose="02040503050406030204" pitchFamily="18" charset="0"/>
                                        <a:ea typeface="Cambria Math" panose="02040503050406030204" pitchFamily="18" charset="0"/>
                                      </a:rPr>
                                      <m:t>𝑗</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𝑛</m:t>
                                    </m:r>
                                    <m:r>
                                      <a:rPr lang="en-US" sz="2400" i="1">
                                        <a:latin typeface="Cambria Math" panose="02040503050406030204" pitchFamily="18" charset="0"/>
                                        <a:ea typeface="Cambria Math" panose="02040503050406030204" pitchFamily="18" charset="0"/>
                                      </a:rPr>
                                      <m:t>𝑖</m:t>
                                    </m:r>
                                  </m:sub>
                                </m:sSub>
                              </m:den>
                            </m:f>
                          </m:e>
                        </m:func>
                      </m:e>
                    </m:nary>
                  </m:oMath>
                </a14:m>
                <a:endParaRPr lang="en-US" sz="2400" dirty="0"/>
              </a:p>
            </p:txBody>
          </p:sp>
        </mc:Choice>
        <mc:Fallback xmlns="">
          <p:sp>
            <p:nvSpPr>
              <p:cNvPr id="9" name="TextBox 10">
                <a:extLst>
                  <a:ext uri="{FF2B5EF4-FFF2-40B4-BE49-F238E27FC236}">
                    <a16:creationId xmlns:a16="http://schemas.microsoft.com/office/drawing/2014/main" id="{ECDE18DF-002D-4073-A1A7-37E6A299B51B}"/>
                  </a:ext>
                </a:extLst>
              </p:cNvPr>
              <p:cNvSpPr txBox="1">
                <a:spLocks noRot="1" noChangeAspect="1" noMove="1" noResize="1" noEditPoints="1" noAdjustHandles="1" noChangeArrowheads="1" noChangeShapeType="1" noTextEdit="1"/>
              </p:cNvSpPr>
              <p:nvPr/>
            </p:nvSpPr>
            <p:spPr>
              <a:xfrm>
                <a:off x="3346221" y="2491863"/>
                <a:ext cx="2978379" cy="597343"/>
              </a:xfrm>
              <a:prstGeom prst="rect">
                <a:avLst/>
              </a:prstGeom>
              <a:blipFill>
                <a:blip r:embed="rId3"/>
                <a:stretch>
                  <a:fillRect b="-8163"/>
                </a:stretch>
              </a:blipFill>
            </p:spPr>
            <p:txBody>
              <a:bodyPr/>
              <a:lstStyle/>
              <a:p>
                <a:r>
                  <a:rPr lang="en-US">
                    <a:noFill/>
                  </a:rPr>
                  <a:t> </a:t>
                </a:r>
              </a:p>
            </p:txBody>
          </p:sp>
        </mc:Fallback>
      </mc:AlternateContent>
      <p:sp>
        <p:nvSpPr>
          <p:cNvPr id="10" name="TextBox 11">
            <a:extLst>
              <a:ext uri="{FF2B5EF4-FFF2-40B4-BE49-F238E27FC236}">
                <a16:creationId xmlns:a16="http://schemas.microsoft.com/office/drawing/2014/main" id="{707DD6E0-8AAA-484A-BCA1-ED2A70AE90D7}"/>
              </a:ext>
            </a:extLst>
          </p:cNvPr>
          <p:cNvSpPr txBox="1"/>
          <p:nvPr/>
        </p:nvSpPr>
        <p:spPr>
          <a:xfrm>
            <a:off x="8423747" y="2491863"/>
            <a:ext cx="526106" cy="461665"/>
          </a:xfrm>
          <a:prstGeom prst="rect">
            <a:avLst/>
          </a:prstGeom>
          <a:noFill/>
        </p:spPr>
        <p:txBody>
          <a:bodyPr wrap="none" rtlCol="0">
            <a:spAutoFit/>
          </a:bodyPr>
          <a:lstStyle/>
          <a:p>
            <a:r>
              <a:rPr lang="en-US" sz="2400" dirty="0"/>
              <a:t>(2)</a:t>
            </a:r>
          </a:p>
        </p:txBody>
      </p:sp>
      <p:sp>
        <p:nvSpPr>
          <p:cNvPr id="11" name="矩形 10">
            <a:extLst>
              <a:ext uri="{FF2B5EF4-FFF2-40B4-BE49-F238E27FC236}">
                <a16:creationId xmlns:a16="http://schemas.microsoft.com/office/drawing/2014/main" id="{55591ECE-F7F0-4F74-8BE3-9EA00D242EB3}"/>
              </a:ext>
            </a:extLst>
          </p:cNvPr>
          <p:cNvSpPr/>
          <p:nvPr/>
        </p:nvSpPr>
        <p:spPr>
          <a:xfrm>
            <a:off x="155118" y="3191966"/>
            <a:ext cx="8852635" cy="2677656"/>
          </a:xfrm>
          <a:prstGeom prst="rect">
            <a:avLst/>
          </a:prstGeom>
        </p:spPr>
        <p:txBody>
          <a:bodyPr wrap="square">
            <a:spAutoFit/>
          </a:bodyPr>
          <a:lstStyle/>
          <a:p>
            <a:r>
              <a:rPr lang="en-US" dirty="0">
                <a:solidFill>
                  <a:srgbClr val="000000"/>
                </a:solidFill>
              </a:rPr>
              <a:t>where</a:t>
            </a:r>
          </a:p>
          <a:p>
            <a:pPr>
              <a:buFont typeface="Arial" panose="020B0604020202020204" pitchFamily="34" charset="0"/>
              <a:buChar char="•"/>
            </a:pPr>
            <a:r>
              <a:rPr lang="en-US" dirty="0">
                <a:solidFill>
                  <a:srgbClr val="000000"/>
                </a:solidFill>
              </a:rPr>
              <a:t>ε = ε</a:t>
            </a:r>
            <a:r>
              <a:rPr lang="en-US" baseline="-25000" dirty="0">
                <a:solidFill>
                  <a:srgbClr val="000000"/>
                </a:solidFill>
              </a:rPr>
              <a:t>0</a:t>
            </a:r>
            <a:r>
              <a:rPr lang="en-US" dirty="0">
                <a:solidFill>
                  <a:srgbClr val="000000"/>
                </a:solidFill>
              </a:rPr>
              <a:t>ε</a:t>
            </a:r>
            <a:r>
              <a:rPr lang="en-US" i="1" baseline="-25000" dirty="0">
                <a:solidFill>
                  <a:srgbClr val="000000"/>
                </a:solidFill>
              </a:rPr>
              <a:t>r</a:t>
            </a:r>
            <a:r>
              <a:rPr lang="en-US" dirty="0">
                <a:solidFill>
                  <a:srgbClr val="000000"/>
                </a:solidFill>
              </a:rPr>
              <a:t> is the permittivity of the medium, ε</a:t>
            </a:r>
            <a:r>
              <a:rPr lang="en-US" baseline="-25000" dirty="0">
                <a:solidFill>
                  <a:srgbClr val="000000"/>
                </a:solidFill>
              </a:rPr>
              <a:t>0</a:t>
            </a:r>
            <a:r>
              <a:rPr lang="en-US" dirty="0">
                <a:solidFill>
                  <a:srgbClr val="000000"/>
                </a:solidFill>
              </a:rPr>
              <a:t> is the permittivity of free space = 8.85 × 10</a:t>
            </a:r>
            <a:r>
              <a:rPr lang="en-US" baseline="30000" dirty="0">
                <a:solidFill>
                  <a:srgbClr val="000000"/>
                </a:solidFill>
              </a:rPr>
              <a:t>−12</a:t>
            </a:r>
            <a:r>
              <a:rPr lang="en-US" dirty="0">
                <a:solidFill>
                  <a:srgbClr val="000000"/>
                </a:solidFill>
              </a:rPr>
              <a:t> </a:t>
            </a:r>
            <a:r>
              <a:rPr lang="en-US" dirty="0" err="1">
                <a:solidFill>
                  <a:srgbClr val="000000"/>
                </a:solidFill>
              </a:rPr>
              <a:t>μF</a:t>
            </a:r>
            <a:r>
              <a:rPr lang="en-US" dirty="0">
                <a:solidFill>
                  <a:srgbClr val="000000"/>
                </a:solidFill>
              </a:rPr>
              <a:t>/m, </a:t>
            </a:r>
            <a:r>
              <a:rPr lang="en-US" dirty="0" err="1">
                <a:solidFill>
                  <a:srgbClr val="000000"/>
                </a:solidFill>
              </a:rPr>
              <a:t>ε</a:t>
            </a:r>
            <a:r>
              <a:rPr lang="en-US" i="1" baseline="-25000" dirty="0" err="1">
                <a:solidFill>
                  <a:srgbClr val="000000"/>
                </a:solidFill>
              </a:rPr>
              <a:t>r</a:t>
            </a:r>
            <a:r>
              <a:rPr lang="en-US" dirty="0">
                <a:solidFill>
                  <a:srgbClr val="000000"/>
                </a:solidFill>
              </a:rPr>
              <a:t> is the relative permittivity of the medium</a:t>
            </a:r>
          </a:p>
          <a:p>
            <a:pPr>
              <a:buFont typeface="Arial" panose="020B0604020202020204" pitchFamily="34" charset="0"/>
              <a:buChar char="•"/>
            </a:pPr>
            <a:r>
              <a:rPr lang="en-US" i="1" dirty="0" err="1">
                <a:solidFill>
                  <a:srgbClr val="000000"/>
                </a:solidFill>
              </a:rPr>
              <a:t>q</a:t>
            </a:r>
            <a:r>
              <a:rPr lang="en-US" i="1" baseline="-25000" dirty="0" err="1">
                <a:solidFill>
                  <a:srgbClr val="000000"/>
                </a:solidFill>
              </a:rPr>
              <a:t>n</a:t>
            </a:r>
            <a:r>
              <a:rPr lang="en-US" dirty="0">
                <a:solidFill>
                  <a:srgbClr val="000000"/>
                </a:solidFill>
              </a:rPr>
              <a:t> is the charge density on conductor </a:t>
            </a:r>
            <a:r>
              <a:rPr lang="en-US" i="1" dirty="0">
                <a:solidFill>
                  <a:srgbClr val="000000"/>
                </a:solidFill>
              </a:rPr>
              <a:t>n</a:t>
            </a:r>
            <a:r>
              <a:rPr lang="en-US" dirty="0">
                <a:solidFill>
                  <a:srgbClr val="000000"/>
                </a:solidFill>
              </a:rPr>
              <a:t> </a:t>
            </a:r>
            <a:r>
              <a:rPr lang="en-US" dirty="0" err="1">
                <a:solidFill>
                  <a:srgbClr val="000000"/>
                </a:solidFill>
              </a:rPr>
              <a:t>cb</a:t>
            </a:r>
            <a:r>
              <a:rPr lang="en-US" dirty="0">
                <a:solidFill>
                  <a:srgbClr val="000000"/>
                </a:solidFill>
              </a:rPr>
              <a:t>/m</a:t>
            </a:r>
          </a:p>
          <a:p>
            <a:pPr>
              <a:buFont typeface="Arial" panose="020B0604020202020204" pitchFamily="34" charset="0"/>
              <a:buChar char="•"/>
            </a:pPr>
            <a:r>
              <a:rPr lang="en-US" i="1" dirty="0" err="1">
                <a:solidFill>
                  <a:srgbClr val="000000"/>
                </a:solidFill>
              </a:rPr>
              <a:t>D</a:t>
            </a:r>
            <a:r>
              <a:rPr lang="en-US" i="1" baseline="-25000" dirty="0" err="1">
                <a:solidFill>
                  <a:srgbClr val="000000"/>
                </a:solidFill>
              </a:rPr>
              <a:t>ni</a:t>
            </a:r>
            <a:r>
              <a:rPr lang="en-US" dirty="0">
                <a:solidFill>
                  <a:srgbClr val="000000"/>
                </a:solidFill>
              </a:rPr>
              <a:t> is the distance between conductor </a:t>
            </a:r>
            <a:r>
              <a:rPr lang="en-US" i="1" dirty="0">
                <a:solidFill>
                  <a:srgbClr val="000000"/>
                </a:solidFill>
              </a:rPr>
              <a:t>n</a:t>
            </a:r>
            <a:r>
              <a:rPr lang="en-US" dirty="0">
                <a:solidFill>
                  <a:srgbClr val="000000"/>
                </a:solidFill>
              </a:rPr>
              <a:t> and conductor </a:t>
            </a:r>
            <a:r>
              <a:rPr lang="en-US" i="1" dirty="0">
                <a:solidFill>
                  <a:srgbClr val="000000"/>
                </a:solidFill>
              </a:rPr>
              <a:t>i</a:t>
            </a:r>
            <a:r>
              <a:rPr lang="en-US" dirty="0">
                <a:solidFill>
                  <a:srgbClr val="000000"/>
                </a:solidFill>
              </a:rPr>
              <a:t> (ft)</a:t>
            </a:r>
          </a:p>
          <a:p>
            <a:pPr>
              <a:buFont typeface="Arial" panose="020B0604020202020204" pitchFamily="34" charset="0"/>
              <a:buChar char="•"/>
            </a:pPr>
            <a:r>
              <a:rPr lang="en-US" i="1" dirty="0" err="1">
                <a:solidFill>
                  <a:srgbClr val="000000"/>
                </a:solidFill>
              </a:rPr>
              <a:t>D</a:t>
            </a:r>
            <a:r>
              <a:rPr lang="en-US" i="1" baseline="-25000" dirty="0" err="1">
                <a:solidFill>
                  <a:srgbClr val="000000"/>
                </a:solidFill>
              </a:rPr>
              <a:t>nj</a:t>
            </a:r>
            <a:r>
              <a:rPr lang="en-US" dirty="0">
                <a:solidFill>
                  <a:srgbClr val="000000"/>
                </a:solidFill>
              </a:rPr>
              <a:t> is the distance between conductor </a:t>
            </a:r>
            <a:r>
              <a:rPr lang="en-US" i="1" dirty="0">
                <a:solidFill>
                  <a:srgbClr val="000000"/>
                </a:solidFill>
              </a:rPr>
              <a:t>n</a:t>
            </a:r>
            <a:r>
              <a:rPr lang="en-US" dirty="0">
                <a:solidFill>
                  <a:srgbClr val="000000"/>
                </a:solidFill>
              </a:rPr>
              <a:t> and conductor </a:t>
            </a:r>
            <a:r>
              <a:rPr lang="en-US" i="1" dirty="0">
                <a:solidFill>
                  <a:srgbClr val="000000"/>
                </a:solidFill>
              </a:rPr>
              <a:t>j</a:t>
            </a:r>
            <a:r>
              <a:rPr lang="en-US" dirty="0">
                <a:solidFill>
                  <a:srgbClr val="000000"/>
                </a:solidFill>
              </a:rPr>
              <a:t> (ft)</a:t>
            </a:r>
          </a:p>
          <a:p>
            <a:pPr>
              <a:buFont typeface="Arial" panose="020B0604020202020204" pitchFamily="34" charset="0"/>
              <a:buChar char="•"/>
            </a:pPr>
            <a:r>
              <a:rPr lang="en-US" i="1" dirty="0" err="1">
                <a:solidFill>
                  <a:srgbClr val="000000"/>
                </a:solidFill>
              </a:rPr>
              <a:t>D</a:t>
            </a:r>
            <a:r>
              <a:rPr lang="en-US" i="1" baseline="-25000" dirty="0" err="1">
                <a:solidFill>
                  <a:srgbClr val="000000"/>
                </a:solidFill>
              </a:rPr>
              <a:t>nn</a:t>
            </a:r>
            <a:r>
              <a:rPr lang="en-US" dirty="0">
                <a:solidFill>
                  <a:srgbClr val="000000"/>
                </a:solidFill>
              </a:rPr>
              <a:t> is the radius (</a:t>
            </a:r>
            <a:r>
              <a:rPr lang="en-US" i="1" dirty="0" err="1">
                <a:solidFill>
                  <a:srgbClr val="000000"/>
                </a:solidFill>
              </a:rPr>
              <a:t>RD</a:t>
            </a:r>
            <a:r>
              <a:rPr lang="en-US" i="1" baseline="-25000" dirty="0" err="1">
                <a:solidFill>
                  <a:srgbClr val="000000"/>
                </a:solidFill>
              </a:rPr>
              <a:t>n</a:t>
            </a:r>
            <a:r>
              <a:rPr lang="en-US" dirty="0">
                <a:solidFill>
                  <a:srgbClr val="000000"/>
                </a:solidFill>
              </a:rPr>
              <a:t>) of conductor </a:t>
            </a:r>
            <a:r>
              <a:rPr lang="en-US" i="1" dirty="0">
                <a:solidFill>
                  <a:srgbClr val="000000"/>
                </a:solidFill>
              </a:rPr>
              <a:t>n</a:t>
            </a:r>
            <a:r>
              <a:rPr lang="en-US" dirty="0">
                <a:solidFill>
                  <a:srgbClr val="000000"/>
                </a:solidFill>
              </a:rPr>
              <a:t> (ft)</a:t>
            </a:r>
          </a:p>
        </p:txBody>
      </p:sp>
    </p:spTree>
    <p:extLst>
      <p:ext uri="{BB962C8B-B14F-4D97-AF65-F5344CB8AC3E}">
        <p14:creationId xmlns:p14="http://schemas.microsoft.com/office/powerpoint/2010/main" val="135717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a:t>
            </a:r>
            <a:r>
              <a:rPr lang="en-US" altLang="zh-CN" sz="3200" dirty="0"/>
              <a:t>verhead Lines</a:t>
            </a:r>
            <a:r>
              <a:rPr lang="en-US" sz="4000" dirty="0"/>
              <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矩形 5">
            <a:extLst>
              <a:ext uri="{FF2B5EF4-FFF2-40B4-BE49-F238E27FC236}">
                <a16:creationId xmlns:a16="http://schemas.microsoft.com/office/drawing/2014/main" id="{049D3415-5301-4911-BD18-80D8A7CCE30C}"/>
              </a:ext>
            </a:extLst>
          </p:cNvPr>
          <p:cNvSpPr/>
          <p:nvPr/>
        </p:nvSpPr>
        <p:spPr>
          <a:xfrm>
            <a:off x="291790" y="787409"/>
            <a:ext cx="8839200" cy="1938992"/>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rgbClr val="000000"/>
                </a:solidFill>
              </a:rPr>
              <a:t>The method of conductors and their images is employed in the calculation of the shunt capacitance of overhead lines. </a:t>
            </a:r>
          </a:p>
          <a:p>
            <a:pPr marL="342900" indent="-342900" algn="just">
              <a:buFont typeface="Arial" panose="020B0604020202020204" pitchFamily="34" charset="0"/>
              <a:buChar char="•"/>
            </a:pPr>
            <a:r>
              <a:rPr lang="en-US" sz="2000" dirty="0">
                <a:solidFill>
                  <a:srgbClr val="000000"/>
                </a:solidFill>
              </a:rPr>
              <a:t>This is the same concept that was used in the general application of Carson's equations. </a:t>
            </a:r>
          </a:p>
          <a:p>
            <a:pPr marL="342900" indent="-342900" algn="just">
              <a:buFont typeface="Arial" panose="020B0604020202020204" pitchFamily="34" charset="0"/>
              <a:buChar char="•"/>
            </a:pPr>
            <a:r>
              <a:rPr lang="en-US" sz="2000" dirty="0">
                <a:solidFill>
                  <a:srgbClr val="000000"/>
                </a:solidFill>
              </a:rPr>
              <a:t>Figure 3 illustrates the conductors and their images and will be used to develop a general voltage drop equation for overhead lines.</a:t>
            </a:r>
          </a:p>
        </p:txBody>
      </p:sp>
      <p:pic>
        <p:nvPicPr>
          <p:cNvPr id="7" name="Picture 5">
            <a:extLst>
              <a:ext uri="{FF2B5EF4-FFF2-40B4-BE49-F238E27FC236}">
                <a16:creationId xmlns:a16="http://schemas.microsoft.com/office/drawing/2014/main" id="{9137310C-74C1-4708-A40D-E5A28887B13B}"/>
              </a:ext>
            </a:extLst>
          </p:cNvPr>
          <p:cNvPicPr>
            <a:picLocks noChangeAspect="1"/>
          </p:cNvPicPr>
          <p:nvPr/>
        </p:nvPicPr>
        <p:blipFill>
          <a:blip r:embed="rId2"/>
          <a:stretch>
            <a:fillRect/>
          </a:stretch>
        </p:blipFill>
        <p:spPr>
          <a:xfrm>
            <a:off x="3276600" y="2621480"/>
            <a:ext cx="3276600" cy="3198442"/>
          </a:xfrm>
          <a:prstGeom prst="rect">
            <a:avLst/>
          </a:prstGeom>
        </p:spPr>
      </p:pic>
      <p:sp>
        <p:nvSpPr>
          <p:cNvPr id="8" name="TextBox 13">
            <a:extLst>
              <a:ext uri="{FF2B5EF4-FFF2-40B4-BE49-F238E27FC236}">
                <a16:creationId xmlns:a16="http://schemas.microsoft.com/office/drawing/2014/main" id="{0DDB2CFB-8CA3-45FD-B345-58C624A3AA05}"/>
              </a:ext>
            </a:extLst>
          </p:cNvPr>
          <p:cNvSpPr txBox="1"/>
          <p:nvPr/>
        </p:nvSpPr>
        <p:spPr>
          <a:xfrm>
            <a:off x="2514600" y="5733585"/>
            <a:ext cx="5174314" cy="400110"/>
          </a:xfrm>
          <a:prstGeom prst="rect">
            <a:avLst/>
          </a:prstGeom>
          <a:noFill/>
        </p:spPr>
        <p:txBody>
          <a:bodyPr wrap="square" rtlCol="0">
            <a:spAutoFit/>
          </a:bodyPr>
          <a:lstStyle/>
          <a:p>
            <a:pPr algn="ctr"/>
            <a:r>
              <a:rPr lang="en-US" sz="2000" dirty="0"/>
              <a:t>Fig.3 Conductors and images</a:t>
            </a:r>
          </a:p>
        </p:txBody>
      </p:sp>
    </p:spTree>
    <p:extLst>
      <p:ext uri="{BB962C8B-B14F-4D97-AF65-F5344CB8AC3E}">
        <p14:creationId xmlns:p14="http://schemas.microsoft.com/office/powerpoint/2010/main" val="235787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a:t>
            </a:r>
            <a:r>
              <a:rPr lang="en-US" altLang="zh-CN" sz="3200" dirty="0"/>
              <a:t>verhead Lines</a:t>
            </a:r>
            <a:r>
              <a:rPr lang="en-US" sz="4000" dirty="0"/>
              <a:t/>
            </a:r>
            <a:br>
              <a:rPr lang="en-US" sz="4000" dirty="0"/>
            </a:b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1">
            <a:extLst>
              <a:ext uri="{FF2B5EF4-FFF2-40B4-BE49-F238E27FC236}">
                <a16:creationId xmlns:a16="http://schemas.microsoft.com/office/drawing/2014/main" id="{60BA472B-4CCD-4F5F-9799-0CF112A9311A}"/>
              </a:ext>
            </a:extLst>
          </p:cNvPr>
          <p:cNvSpPr/>
          <p:nvPr/>
        </p:nvSpPr>
        <p:spPr>
          <a:xfrm>
            <a:off x="152400" y="864513"/>
            <a:ext cx="4572000" cy="430887"/>
          </a:xfrm>
          <a:prstGeom prst="rect">
            <a:avLst/>
          </a:prstGeom>
        </p:spPr>
        <p:txBody>
          <a:bodyPr>
            <a:spAutoFit/>
          </a:bodyPr>
          <a:lstStyle/>
          <a:p>
            <a:r>
              <a:rPr lang="en-US" sz="2200" dirty="0">
                <a:solidFill>
                  <a:srgbClr val="000000"/>
                </a:solidFill>
              </a:rPr>
              <a:t>In Fig.3 it is assumed that</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C9E31B3-9AC0-4394-994B-7C515F883FFD}"/>
                  </a:ext>
                </a:extLst>
              </p:cNvPr>
              <p:cNvSpPr txBox="1"/>
              <p:nvPr/>
            </p:nvSpPr>
            <p:spPr>
              <a:xfrm>
                <a:off x="3582765" y="1273329"/>
                <a:ext cx="2500749" cy="411395"/>
              </a:xfrm>
              <a:prstGeom prst="rect">
                <a:avLst/>
              </a:prstGeom>
              <a:noFill/>
            </p:spPr>
            <p:txBody>
              <a:bodyPr wrap="none" lIns="0" tIns="0" rIns="0" bIns="0" rtlCol="0">
                <a:spAutoFit/>
              </a:bodyPr>
              <a:lstStyle/>
              <a:p>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𝑞</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𝑖</m:t>
                        </m:r>
                      </m:sub>
                    </m:sSub>
                  </m:oMath>
                </a14:m>
                <a:r>
                  <a:rPr lang="en-US" sz="2400" dirty="0"/>
                  <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𝑞</m:t>
                        </m:r>
                      </m:e>
                      <m:sub>
                        <m:r>
                          <a:rPr lang="en-US" sz="2400" b="0" i="1" smtClean="0">
                            <a:latin typeface="Cambria Math" panose="02040503050406030204" pitchFamily="18" charset="0"/>
                          </a:rPr>
                          <m:t>𝑗</m:t>
                        </m:r>
                      </m:sub>
                      <m:sup>
                        <m:r>
                          <a:rPr lang="en-US" sz="2400" i="1">
                            <a:latin typeface="Cambria Math" panose="02040503050406030204" pitchFamily="18" charset="0"/>
                          </a:rPr>
                          <m:t>′</m:t>
                        </m:r>
                      </m:sup>
                    </m:sSub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b="0" i="1" smtClean="0">
                            <a:latin typeface="Cambria Math" panose="02040503050406030204" pitchFamily="18" charset="0"/>
                          </a:rPr>
                          <m:t>𝑗</m:t>
                        </m:r>
                      </m:sub>
                    </m:sSub>
                  </m:oMath>
                </a14:m>
                <a:endParaRPr lang="en-US" sz="2400" dirty="0"/>
              </a:p>
            </p:txBody>
          </p:sp>
        </mc:Choice>
        <mc:Fallback xmlns="">
          <p:sp>
            <p:nvSpPr>
              <p:cNvPr id="7" name="TextBox 6">
                <a:extLst>
                  <a:ext uri="{FF2B5EF4-FFF2-40B4-BE49-F238E27FC236}">
                    <a16:creationId xmlns:a16="http://schemas.microsoft.com/office/drawing/2014/main" id="{FC9E31B3-9AC0-4394-994B-7C515F883FFD}"/>
                  </a:ext>
                </a:extLst>
              </p:cNvPr>
              <p:cNvSpPr txBox="1">
                <a:spLocks noRot="1" noChangeAspect="1" noMove="1" noResize="1" noEditPoints="1" noAdjustHandles="1" noChangeArrowheads="1" noChangeShapeType="1" noTextEdit="1"/>
              </p:cNvSpPr>
              <p:nvPr/>
            </p:nvSpPr>
            <p:spPr>
              <a:xfrm>
                <a:off x="3582765" y="1273329"/>
                <a:ext cx="2500749" cy="411395"/>
              </a:xfrm>
              <a:prstGeom prst="rect">
                <a:avLst/>
              </a:prstGeom>
              <a:blipFill>
                <a:blip r:embed="rId2"/>
                <a:stretch>
                  <a:fillRect l="-4390" t="-23881" r="-2439" b="-34328"/>
                </a:stretch>
              </a:blipFill>
            </p:spPr>
            <p:txBody>
              <a:bodyPr/>
              <a:lstStyle/>
              <a:p>
                <a:r>
                  <a:rPr lang="en-US">
                    <a:noFill/>
                  </a:rPr>
                  <a:t> </a:t>
                </a:r>
              </a:p>
            </p:txBody>
          </p:sp>
        </mc:Fallback>
      </mc:AlternateContent>
      <p:sp>
        <p:nvSpPr>
          <p:cNvPr id="8" name="TextBox 8">
            <a:extLst>
              <a:ext uri="{FF2B5EF4-FFF2-40B4-BE49-F238E27FC236}">
                <a16:creationId xmlns:a16="http://schemas.microsoft.com/office/drawing/2014/main" id="{91B7F977-D904-4302-85DF-B43DD7AE2F9E}"/>
              </a:ext>
            </a:extLst>
          </p:cNvPr>
          <p:cNvSpPr txBox="1"/>
          <p:nvPr/>
        </p:nvSpPr>
        <p:spPr>
          <a:xfrm>
            <a:off x="8160694" y="1218840"/>
            <a:ext cx="526106" cy="461665"/>
          </a:xfrm>
          <a:prstGeom prst="rect">
            <a:avLst/>
          </a:prstGeom>
          <a:noFill/>
        </p:spPr>
        <p:txBody>
          <a:bodyPr wrap="none" rtlCol="0">
            <a:spAutoFit/>
          </a:bodyPr>
          <a:lstStyle/>
          <a:p>
            <a:r>
              <a:rPr lang="en-US" sz="2400" dirty="0"/>
              <a:t>(3)</a:t>
            </a:r>
          </a:p>
        </p:txBody>
      </p:sp>
      <mc:AlternateContent xmlns:mc="http://schemas.openxmlformats.org/markup-compatibility/2006" xmlns:a14="http://schemas.microsoft.com/office/drawing/2010/main">
        <mc:Choice Requires="a14">
          <p:sp>
            <p:nvSpPr>
              <p:cNvPr id="9" name="TextBox 10">
                <a:extLst>
                  <a:ext uri="{FF2B5EF4-FFF2-40B4-BE49-F238E27FC236}">
                    <a16:creationId xmlns:a16="http://schemas.microsoft.com/office/drawing/2014/main" id="{541DDC6B-19B7-454F-8630-DD518F818DB1}"/>
                  </a:ext>
                </a:extLst>
              </p:cNvPr>
              <p:cNvSpPr txBox="1"/>
              <p:nvPr/>
            </p:nvSpPr>
            <p:spPr>
              <a:xfrm>
                <a:off x="1447800" y="2361822"/>
                <a:ext cx="7376828" cy="636585"/>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m:rPr>
                            <m:sty m:val="p"/>
                          </m:rPr>
                          <a:rPr lang="en-US" altLang="zh-CN" sz="2400" b="0" i="1">
                            <a:latin typeface="Cambria Math" panose="02040503050406030204" pitchFamily="18" charset="0"/>
                            <a:ea typeface="Cambria Math" panose="02040503050406030204" pitchFamily="18" charset="0"/>
                          </a:rPr>
                          <m:t>i</m:t>
                        </m:r>
                        <m:r>
                          <m:rPr>
                            <m:sty m:val="p"/>
                          </m:rPr>
                          <a:rPr lang="en-US" altLang="zh-CN" sz="2400" i="1">
                            <a:latin typeface="Cambria Math" panose="02040503050406030204" pitchFamily="18" charset="0"/>
                            <a:ea typeface="Cambria Math" panose="02040503050406030204" pitchFamily="18" charset="0"/>
                          </a:rPr>
                          <m:t>i</m:t>
                        </m:r>
                        <m:r>
                          <a:rPr lang="en-US" i="1" baseline="30000">
                            <a:latin typeface="Cambria Math" panose="02040503050406030204" pitchFamily="18" charset="0"/>
                          </a:rPr>
                          <m:t>′</m:t>
                        </m:r>
                      </m:sub>
                    </m:sSub>
                  </m:oMath>
                </a14:m>
                <a:r>
                  <a:rPr lang="en-US" sz="2400" dirty="0"/>
                  <a:t>=</a:t>
                </a:r>
                <a14:m>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𝜋𝜀</m:t>
                        </m:r>
                      </m:den>
                    </m:f>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func>
                      <m:funcPr>
                        <m:ctrlPr>
                          <a:rPr lang="en-US" sz="2400" i="1" smtClean="0">
                            <a:latin typeface="Cambria Math" panose="02040503050406030204" pitchFamily="18" charset="0"/>
                          </a:rPr>
                        </m:ctrlPr>
                      </m:funcPr>
                      <m:fName>
                        <m:r>
                          <m:rPr>
                            <m:sty m:val="p"/>
                          </m:rPr>
                          <a:rPr lang="en-US" sz="2400" i="0" smtClean="0">
                            <a:latin typeface="Cambria Math" panose="02040503050406030204" pitchFamily="18" charset="0"/>
                          </a:rPr>
                          <m:t>ln</m:t>
                        </m:r>
                      </m:fName>
                      <m:e>
                        <m:f>
                          <m:fPr>
                            <m:ctrlPr>
                              <a:rPr lang="en-US" sz="240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𝑆</m:t>
                                </m:r>
                              </m:e>
                              <m:sub>
                                <m:r>
                                  <a:rPr lang="en-US" sz="2400" b="0" i="1" smtClean="0">
                                    <a:latin typeface="Cambria Math" panose="02040503050406030204" pitchFamily="18" charset="0"/>
                                    <a:ea typeface="Cambria Math" panose="02040503050406030204" pitchFamily="18" charset="0"/>
                                  </a:rPr>
                                  <m:t>𝑖𝑖</m:t>
                                </m:r>
                              </m:sub>
                            </m:sSub>
                          </m:num>
                          <m:den>
                            <m:sSub>
                              <m:sSubPr>
                                <m:ctrlPr>
                                  <a:rPr lang="en-US" sz="2400" i="1">
                                    <a:latin typeface="Cambria Math" panose="02040503050406030204" pitchFamily="18" charset="0"/>
                                  </a:rPr>
                                </m:ctrlPr>
                              </m:sSubPr>
                              <m:e>
                                <m:r>
                                  <a:rPr lang="en-US" sz="2400" b="0" i="1" smtClean="0">
                                    <a:latin typeface="Cambria Math" panose="02040503050406030204" pitchFamily="18" charset="0"/>
                                  </a:rPr>
                                  <m:t>𝑅</m:t>
                                </m:r>
                                <m:r>
                                  <a:rPr lang="en-US" sz="2400" b="0" i="1" smtClean="0">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𝑖</m:t>
                                </m:r>
                              </m:sub>
                            </m:sSub>
                          </m:den>
                        </m:f>
                      </m:e>
                    </m:func>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𝑞</m:t>
                        </m:r>
                      </m:e>
                      <m:sub>
                        <m:r>
                          <a:rPr lang="en-US" sz="2400" i="1">
                            <a:latin typeface="Cambria Math" panose="02040503050406030204" pitchFamily="18" charset="0"/>
                          </a:rPr>
                          <m:t>𝑖</m:t>
                        </m:r>
                      </m:sub>
                      <m:sup>
                        <m:r>
                          <a:rPr lang="en-US" sz="2400" i="1">
                            <a:latin typeface="Cambria Math" panose="02040503050406030204" pitchFamily="18" charset="0"/>
                          </a:rPr>
                          <m:t>′</m:t>
                        </m:r>
                      </m:sup>
                    </m:sSubSup>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b="0" i="1" smtClean="0">
                                    <a:latin typeface="Cambria Math" panose="02040503050406030204" pitchFamily="18" charset="0"/>
                                  </a:rPr>
                                  <m:t>𝑅</m:t>
                                </m:r>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𝑖</m:t>
                                </m:r>
                              </m:sub>
                            </m:sSub>
                          </m:num>
                          <m:den>
                            <m:sSub>
                              <m:sSubPr>
                                <m:ctrlPr>
                                  <a:rPr lang="en-US" sz="2400" i="1">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𝑖</m:t>
                                </m:r>
                              </m:sub>
                            </m:sSub>
                          </m:den>
                        </m:f>
                      </m:e>
                    </m:fun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b="0" i="1" smtClean="0">
                            <a:latin typeface="Cambria Math" panose="02040503050406030204" pitchFamily="18" charset="0"/>
                          </a:rPr>
                          <m:t>𝑗</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𝑗</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𝑖𝑗</m:t>
                                </m:r>
                              </m:sub>
                            </m:sSub>
                          </m:den>
                        </m:f>
                      </m:e>
                    </m:func>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𝑞</m:t>
                        </m:r>
                      </m:e>
                      <m:sub>
                        <m:r>
                          <a:rPr lang="en-US" sz="2400" b="0" i="1" smtClean="0">
                            <a:latin typeface="Cambria Math" panose="02040503050406030204" pitchFamily="18" charset="0"/>
                          </a:rPr>
                          <m:t>𝑗</m:t>
                        </m:r>
                      </m:sub>
                      <m:sup>
                        <m:r>
                          <a:rPr lang="en-US" sz="2400" i="1">
                            <a:latin typeface="Cambria Math" panose="02040503050406030204" pitchFamily="18" charset="0"/>
                          </a:rPr>
                          <m:t>′</m:t>
                        </m:r>
                      </m:sup>
                    </m:sSubSup>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𝑗</m:t>
                                </m:r>
                              </m:sub>
                            </m:sSub>
                          </m:num>
                          <m:den>
                            <m:sSub>
                              <m:sSubPr>
                                <m:ctrlPr>
                                  <a:rPr lang="en-US" sz="2400" i="1">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ea typeface="Cambria Math" panose="02040503050406030204" pitchFamily="18" charset="0"/>
                                  </a:rPr>
                                  <m:t>𝑖𝑗</m:t>
                                </m:r>
                              </m:sub>
                            </m:sSub>
                          </m:den>
                        </m:f>
                      </m:e>
                    </m:func>
                    <m:r>
                      <a:rPr lang="en-US" sz="2400" b="0" i="1" smtClean="0">
                        <a:latin typeface="Cambria Math" panose="02040503050406030204" pitchFamily="18" charset="0"/>
                        <a:ea typeface="Cambria Math" panose="02040503050406030204" pitchFamily="18" charset="0"/>
                      </a:rPr>
                      <m:t>)</m:t>
                    </m:r>
                  </m:oMath>
                </a14:m>
                <a:endParaRPr lang="en-US" sz="2400" dirty="0"/>
              </a:p>
            </p:txBody>
          </p:sp>
        </mc:Choice>
        <mc:Fallback xmlns="">
          <p:sp>
            <p:nvSpPr>
              <p:cNvPr id="9" name="TextBox 10">
                <a:extLst>
                  <a:ext uri="{FF2B5EF4-FFF2-40B4-BE49-F238E27FC236}">
                    <a16:creationId xmlns:a16="http://schemas.microsoft.com/office/drawing/2014/main" id="{541DDC6B-19B7-454F-8630-DD518F818DB1}"/>
                  </a:ext>
                </a:extLst>
              </p:cNvPr>
              <p:cNvSpPr txBox="1">
                <a:spLocks noRot="1" noChangeAspect="1" noMove="1" noResize="1" noEditPoints="1" noAdjustHandles="1" noChangeArrowheads="1" noChangeShapeType="1" noTextEdit="1"/>
              </p:cNvSpPr>
              <p:nvPr/>
            </p:nvSpPr>
            <p:spPr>
              <a:xfrm>
                <a:off x="1447800" y="2361822"/>
                <a:ext cx="7376828" cy="636585"/>
              </a:xfrm>
              <a:prstGeom prst="rect">
                <a:avLst/>
              </a:prstGeom>
              <a:blipFill>
                <a:blip r:embed="rId3"/>
                <a:stretch>
                  <a:fillRect b="-1905"/>
                </a:stretch>
              </a:blipFill>
            </p:spPr>
            <p:txBody>
              <a:bodyPr/>
              <a:lstStyle/>
              <a:p>
                <a:r>
                  <a:rPr lang="en-US">
                    <a:noFill/>
                  </a:rPr>
                  <a:t> </a:t>
                </a:r>
              </a:p>
            </p:txBody>
          </p:sp>
        </mc:Fallback>
      </mc:AlternateContent>
      <p:sp>
        <p:nvSpPr>
          <p:cNvPr id="10" name="TextBox 11">
            <a:extLst>
              <a:ext uri="{FF2B5EF4-FFF2-40B4-BE49-F238E27FC236}">
                <a16:creationId xmlns:a16="http://schemas.microsoft.com/office/drawing/2014/main" id="{5E83C9A2-3306-464B-AB47-8D7ED347F597}"/>
              </a:ext>
            </a:extLst>
          </p:cNvPr>
          <p:cNvSpPr txBox="1"/>
          <p:nvPr/>
        </p:nvSpPr>
        <p:spPr>
          <a:xfrm>
            <a:off x="8158066" y="3114316"/>
            <a:ext cx="526106" cy="461665"/>
          </a:xfrm>
          <a:prstGeom prst="rect">
            <a:avLst/>
          </a:prstGeom>
          <a:noFill/>
        </p:spPr>
        <p:txBody>
          <a:bodyPr wrap="none" rtlCol="0">
            <a:spAutoFit/>
          </a:bodyPr>
          <a:lstStyle/>
          <a:p>
            <a:r>
              <a:rPr lang="en-US" sz="2400" dirty="0"/>
              <a:t>(</a:t>
            </a:r>
            <a:r>
              <a:rPr lang="en-US" altLang="zh-CN" sz="2400" dirty="0"/>
              <a:t>4</a:t>
            </a:r>
            <a:r>
              <a:rPr lang="en-US" sz="2400" dirty="0"/>
              <a:t>)</a:t>
            </a:r>
          </a:p>
        </p:txBody>
      </p:sp>
      <p:sp>
        <p:nvSpPr>
          <p:cNvPr id="11" name="Rectangle 7">
            <a:extLst>
              <a:ext uri="{FF2B5EF4-FFF2-40B4-BE49-F238E27FC236}">
                <a16:creationId xmlns:a16="http://schemas.microsoft.com/office/drawing/2014/main" id="{555C6ADB-D439-48C4-AF72-E947EC0F60C8}"/>
              </a:ext>
            </a:extLst>
          </p:cNvPr>
          <p:cNvSpPr/>
          <p:nvPr/>
        </p:nvSpPr>
        <p:spPr>
          <a:xfrm>
            <a:off x="152400" y="1833189"/>
            <a:ext cx="8915400" cy="430887"/>
          </a:xfrm>
          <a:prstGeom prst="rect">
            <a:avLst/>
          </a:prstGeom>
        </p:spPr>
        <p:txBody>
          <a:bodyPr wrap="square">
            <a:spAutoFit/>
          </a:bodyPr>
          <a:lstStyle/>
          <a:p>
            <a:r>
              <a:rPr lang="en-US" sz="2200" dirty="0">
                <a:solidFill>
                  <a:srgbClr val="000000"/>
                </a:solidFill>
              </a:rPr>
              <a:t>Appling Equation (2) to Figure 5.3,</a:t>
            </a:r>
            <a:endParaRPr lang="en-US" sz="2200" dirty="0">
              <a:solidFill>
                <a:srgbClr val="000000"/>
              </a:solidFill>
              <a:effectLst/>
            </a:endParaRPr>
          </a:p>
        </p:txBody>
      </p:sp>
      <p:pic>
        <p:nvPicPr>
          <p:cNvPr id="12" name="Picture 5">
            <a:extLst>
              <a:ext uri="{FF2B5EF4-FFF2-40B4-BE49-F238E27FC236}">
                <a16:creationId xmlns:a16="http://schemas.microsoft.com/office/drawing/2014/main" id="{3D0704B6-CB4F-454F-A776-88330A317E8A}"/>
              </a:ext>
            </a:extLst>
          </p:cNvPr>
          <p:cNvPicPr>
            <a:picLocks noChangeAspect="1"/>
          </p:cNvPicPr>
          <p:nvPr/>
        </p:nvPicPr>
        <p:blipFill>
          <a:blip r:embed="rId4"/>
          <a:stretch>
            <a:fillRect/>
          </a:stretch>
        </p:blipFill>
        <p:spPr>
          <a:xfrm>
            <a:off x="3065206" y="2979822"/>
            <a:ext cx="3089788" cy="3016086"/>
          </a:xfrm>
          <a:prstGeom prst="rect">
            <a:avLst/>
          </a:prstGeom>
        </p:spPr>
      </p:pic>
      <p:sp>
        <p:nvSpPr>
          <p:cNvPr id="13" name="TextBox 13">
            <a:extLst>
              <a:ext uri="{FF2B5EF4-FFF2-40B4-BE49-F238E27FC236}">
                <a16:creationId xmlns:a16="http://schemas.microsoft.com/office/drawing/2014/main" id="{835460B1-2F5E-4CCB-A9E4-89B4390EBA63}"/>
              </a:ext>
            </a:extLst>
          </p:cNvPr>
          <p:cNvSpPr txBox="1"/>
          <p:nvPr/>
        </p:nvSpPr>
        <p:spPr>
          <a:xfrm>
            <a:off x="1981200" y="5685710"/>
            <a:ext cx="5856281" cy="307777"/>
          </a:xfrm>
          <a:prstGeom prst="rect">
            <a:avLst/>
          </a:prstGeom>
          <a:noFill/>
        </p:spPr>
        <p:txBody>
          <a:bodyPr wrap="square" rtlCol="0">
            <a:spAutoFit/>
          </a:bodyPr>
          <a:lstStyle/>
          <a:p>
            <a:pPr algn="ctr"/>
            <a:r>
              <a:rPr lang="en-US" sz="1400" dirty="0"/>
              <a:t>Fig.3 Conductors and images</a:t>
            </a:r>
          </a:p>
        </p:txBody>
      </p:sp>
    </p:spTree>
    <p:extLst>
      <p:ext uri="{BB962C8B-B14F-4D97-AF65-F5344CB8AC3E}">
        <p14:creationId xmlns:p14="http://schemas.microsoft.com/office/powerpoint/2010/main" val="2499240713"/>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PowerPoint.pot</Template>
  <TotalTime>780</TotalTime>
  <Words>7303</Words>
  <Application>Microsoft Office PowerPoint</Application>
  <PresentationFormat>On-screen Show (4:3)</PresentationFormat>
  <Paragraphs>377</Paragraphs>
  <Slides>37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Geneva</vt:lpstr>
      <vt:lpstr>Univers 65</vt:lpstr>
      <vt:lpstr>Univers 67 CondensedBold</vt:lpstr>
      <vt:lpstr>Arial</vt:lpstr>
      <vt:lpstr>Calibri</vt:lpstr>
      <vt:lpstr>Cambria Math</vt:lpstr>
      <vt:lpstr>Times</vt:lpstr>
      <vt:lpstr>PowerPoint</vt:lpstr>
      <vt:lpstr>1_PowerPoint</vt:lpstr>
      <vt:lpstr>EE653 Power distribution system modeling, optimization and simulation </vt:lpstr>
      <vt:lpstr>PowerPoint Presentation</vt:lpstr>
      <vt:lpstr>Overview</vt:lpstr>
      <vt:lpstr>Shunt Admittance of Overhead and Underground Lines </vt:lpstr>
      <vt:lpstr>Shunt Admittance of Overhead and Underground Lines </vt:lpstr>
      <vt:lpstr>General Voltage Drop Equation  </vt:lpstr>
      <vt:lpstr>General Voltage Drop Equation  </vt:lpstr>
      <vt:lpstr>Overhead Lines </vt:lpstr>
      <vt:lpstr>Overhead Lines </vt:lpstr>
      <vt:lpstr> Overhead Lines </vt:lpstr>
      <vt:lpstr>Overhead Lines </vt:lpstr>
      <vt:lpstr>Overhead Lines </vt:lpstr>
      <vt:lpstr>Overhead Lines </vt:lpstr>
      <vt:lpstr>Overhead Lines </vt:lpstr>
      <vt:lpstr>Example 1 </vt:lpstr>
      <vt:lpstr>Example 1 </vt:lpstr>
      <vt:lpstr>Example 1 </vt:lpstr>
      <vt:lpstr>Example 1 </vt:lpstr>
      <vt:lpstr>Concentric Neutral Cable Underground Lines </vt:lpstr>
      <vt:lpstr>Concentric Neutral Cable Underground Lines </vt:lpstr>
      <vt:lpstr>Concentric Neutral Cable Underground Lines </vt:lpstr>
      <vt:lpstr>Concentric Neutral Cable Underground Lines </vt:lpstr>
      <vt:lpstr>Concentric Neutral Cable Underground Lines </vt:lpstr>
      <vt:lpstr>Concentric Neutral Cable Underground Lines </vt:lpstr>
      <vt:lpstr>Concentric Neutral Cable Underground Lines </vt:lpstr>
      <vt:lpstr>Concentric Neutral Cable Underground Lines </vt:lpstr>
      <vt:lpstr>Concentric Neutral Cable Underground Lines</vt:lpstr>
      <vt:lpstr>Concentric Neutral Cable Underground Lines</vt:lpstr>
      <vt:lpstr>Example 3</vt:lpstr>
      <vt:lpstr>Example 3</vt:lpstr>
      <vt:lpstr>Tape-Shielded Cable Underground Lines</vt:lpstr>
      <vt:lpstr>Tape-Shielded Cable Underground Lines</vt:lpstr>
      <vt:lpstr>Example 4</vt:lpstr>
      <vt:lpstr>Example 5.4</vt:lpstr>
      <vt:lpstr>Sequence Admittance</vt:lpstr>
      <vt:lpstr>Sequence Admittance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Thomasson</dc:creator>
  <cp:lastModifiedBy>Wang, Zhaoyu [E CPE]</cp:lastModifiedBy>
  <cp:revision>47</cp:revision>
  <dcterms:created xsi:type="dcterms:W3CDTF">2016-12-19T18:40:45Z</dcterms:created>
  <dcterms:modified xsi:type="dcterms:W3CDTF">2020-04-22T15:36:41Z</dcterms:modified>
</cp:coreProperties>
</file>